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77E"/>
    <a:srgbClr val="DDDDD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1FEEF97-0610-4271-8DB0-18CF088344B4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884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way representation-with out details</a:t>
            </a:r>
          </a:p>
        </p:txBody>
      </p:sp>
    </p:spTree>
    <p:extLst>
      <p:ext uri="{BB962C8B-B14F-4D97-AF65-F5344CB8AC3E}">
        <p14:creationId xmlns:p14="http://schemas.microsoft.com/office/powerpoint/2010/main" val="20410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way representation-with out details</a:t>
            </a:r>
          </a:p>
        </p:txBody>
      </p:sp>
    </p:spTree>
    <p:extLst>
      <p:ext uri="{BB962C8B-B14F-4D97-AF65-F5344CB8AC3E}">
        <p14:creationId xmlns:p14="http://schemas.microsoft.com/office/powerpoint/2010/main" val="13673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way representation-with out details</a:t>
            </a:r>
          </a:p>
        </p:txBody>
      </p:sp>
    </p:spTree>
    <p:extLst>
      <p:ext uri="{BB962C8B-B14F-4D97-AF65-F5344CB8AC3E}">
        <p14:creationId xmlns:p14="http://schemas.microsoft.com/office/powerpoint/2010/main" val="370200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图片 38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图片 75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77" name="图片 76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114" name="图片 113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图片 148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150" name="图片 149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894960" y="1322640"/>
            <a:ext cx="736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tx1">
                <a:lumMod val="85000"/>
                <a:lumOff val="1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chemeClr val="tx1">
              <a:alpha val="100000"/>
              <a:lumMod val="85000"/>
              <a:lumOff val="1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351800" y="3182400"/>
            <a:ext cx="6434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bg1">
                <a:lumMod val="6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4"/>
          <a:srcRect t="3497"/>
          <a:stretch/>
        </p:blipFill>
        <p:spPr>
          <a:xfrm>
            <a:off x="2819520" y="4035600"/>
            <a:ext cx="3502080" cy="106992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15"/>
          <a:stretch/>
        </p:blipFill>
        <p:spPr>
          <a:xfrm>
            <a:off x="0" y="5035320"/>
            <a:ext cx="9142560" cy="10836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894960" y="1322640"/>
            <a:ext cx="736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tx1">
                <a:lumMod val="85000"/>
                <a:lumOff val="1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 hidden="1"/>
          <p:cNvSpPr/>
          <p:nvPr/>
        </p:nvSpPr>
        <p:spPr>
          <a:xfrm>
            <a:off x="894960" y="1322640"/>
            <a:ext cx="736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tx1">
                <a:lumMod val="85000"/>
                <a:lumOff val="1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n/analytics-plus/downloa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741600"/>
            <a:ext cx="9145800" cy="22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zh-CN" altLang="en-US" sz="3600" b="0" strike="noStrike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-demi_bold"/>
                <a:ea typeface="DejaVu Sans"/>
              </a:rPr>
              <a:t>敏捷</a:t>
            </a:r>
            <a:r>
              <a:rPr lang="en-US" altLang="zh-CN" sz="3600" b="0" strike="noStrike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-demi_bold"/>
                <a:ea typeface="DejaVu Sans"/>
              </a:rPr>
              <a:t>IT</a:t>
            </a:r>
            <a:r>
              <a:rPr lang="zh-CN" altLang="en-US" sz="3600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-demi_bold"/>
                <a:ea typeface="DejaVu Sans"/>
              </a:rPr>
              <a:t>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0" y="3486960"/>
            <a:ext cx="914256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3600" rIns="90000" bIns="45000"/>
          <a:lstStyle/>
          <a:p>
            <a:pPr algn="ctr"/>
            <a:r>
              <a:rPr lang="zh-CN" altLang="en-US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为适应新的业务模式而打磨的开箱即用式</a:t>
            </a:r>
            <a:r>
              <a:rPr lang="en-US" altLang="zh-CN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管理解决方案</a:t>
            </a:r>
            <a:endParaRPr lang="en-US" altLang="zh-CN" spc="-1" dirty="0">
              <a:solidFill>
                <a:srgbClr val="92D05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3"/>
          <p:cNvPicPr/>
          <p:nvPr/>
        </p:nvPicPr>
        <p:blipFill>
          <a:blip r:embed="rId2"/>
          <a:stretch/>
        </p:blipFill>
        <p:spPr>
          <a:xfrm>
            <a:off x="2619360" y="1555200"/>
            <a:ext cx="3911400" cy="103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120420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68" name="Picture 3"/>
          <p:cNvPicPr/>
          <p:nvPr/>
        </p:nvPicPr>
        <p:blipFill>
          <a:blip r:embed="rId2"/>
          <a:stretch/>
        </p:blipFill>
        <p:spPr>
          <a:xfrm>
            <a:off x="148824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69" name="Picture 4"/>
          <p:cNvPicPr/>
          <p:nvPr/>
        </p:nvPicPr>
        <p:blipFill>
          <a:blip r:embed="rId2"/>
          <a:stretch/>
        </p:blipFill>
        <p:spPr>
          <a:xfrm>
            <a:off x="177192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70" name="Picture 5"/>
          <p:cNvPicPr/>
          <p:nvPr/>
        </p:nvPicPr>
        <p:blipFill>
          <a:blip r:embed="rId3"/>
          <a:srcRect l="6269" t="43510" r="6452" b="15990"/>
          <a:stretch/>
        </p:blipFill>
        <p:spPr>
          <a:xfrm rot="5400000">
            <a:off x="2008440" y="2284200"/>
            <a:ext cx="1238040" cy="573840"/>
          </a:xfrm>
          <a:prstGeom prst="rect">
            <a:avLst/>
          </a:prstGeom>
          <a:ln>
            <a:noFill/>
          </a:ln>
        </p:spPr>
      </p:pic>
      <p:pic>
        <p:nvPicPr>
          <p:cNvPr id="271" name="Picture 6"/>
          <p:cNvPicPr/>
          <p:nvPr/>
        </p:nvPicPr>
        <p:blipFill>
          <a:blip r:embed="rId3"/>
          <a:srcRect l="15342" t="3021" r="38200" b="54749"/>
          <a:stretch/>
        </p:blipFill>
        <p:spPr>
          <a:xfrm rot="5400000">
            <a:off x="3462840" y="2286360"/>
            <a:ext cx="626400" cy="569160"/>
          </a:xfrm>
          <a:prstGeom prst="rect">
            <a:avLst/>
          </a:prstGeom>
          <a:ln>
            <a:noFill/>
          </a:ln>
        </p:spPr>
      </p:pic>
      <p:pic>
        <p:nvPicPr>
          <p:cNvPr id="272" name="Picture 7"/>
          <p:cNvPicPr/>
          <p:nvPr/>
        </p:nvPicPr>
        <p:blipFill>
          <a:blip r:embed="rId3"/>
          <a:srcRect l="16561" t="4261" r="14540" b="55231"/>
          <a:stretch/>
        </p:blipFill>
        <p:spPr>
          <a:xfrm rot="5400000">
            <a:off x="2714400" y="2284200"/>
            <a:ext cx="977040" cy="574200"/>
          </a:xfrm>
          <a:prstGeom prst="rect">
            <a:avLst/>
          </a:prstGeom>
          <a:ln>
            <a:noFill/>
          </a:ln>
        </p:spPr>
      </p:pic>
      <p:pic>
        <p:nvPicPr>
          <p:cNvPr id="273" name="Picture 8"/>
          <p:cNvPicPr/>
          <p:nvPr/>
        </p:nvPicPr>
        <p:blipFill>
          <a:blip r:embed="rId3"/>
          <a:srcRect l="16998" t="4690" r="59459" b="56280"/>
          <a:stretch/>
        </p:blipFill>
        <p:spPr>
          <a:xfrm rot="5400000">
            <a:off x="4172400" y="2294640"/>
            <a:ext cx="333000" cy="552960"/>
          </a:xfrm>
          <a:prstGeom prst="rect">
            <a:avLst/>
          </a:prstGeom>
          <a:ln>
            <a:noFill/>
          </a:ln>
        </p:spPr>
      </p:pic>
      <p:pic>
        <p:nvPicPr>
          <p:cNvPr id="274" name="Picture 9"/>
          <p:cNvPicPr/>
          <p:nvPr/>
        </p:nvPicPr>
        <p:blipFill>
          <a:blip r:embed="rId2"/>
          <a:stretch/>
        </p:blipFill>
        <p:spPr>
          <a:xfrm>
            <a:off x="205560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75" name="Picture 10"/>
          <p:cNvPicPr/>
          <p:nvPr/>
        </p:nvPicPr>
        <p:blipFill>
          <a:blip r:embed="rId2"/>
          <a:stretch/>
        </p:blipFill>
        <p:spPr>
          <a:xfrm>
            <a:off x="92052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76" name="Picture 11"/>
          <p:cNvPicPr/>
          <p:nvPr/>
        </p:nvPicPr>
        <p:blipFill>
          <a:blip r:embed="rId2"/>
          <a:stretch/>
        </p:blipFill>
        <p:spPr>
          <a:xfrm rot="10800000">
            <a:off x="1010160" y="3009600"/>
            <a:ext cx="21600" cy="22320"/>
          </a:xfrm>
          <a:prstGeom prst="rect">
            <a:avLst/>
          </a:prstGeom>
          <a:ln>
            <a:noFill/>
          </a:ln>
        </p:spPr>
      </p:pic>
      <p:pic>
        <p:nvPicPr>
          <p:cNvPr id="277" name="Picture 12"/>
          <p:cNvPicPr/>
          <p:nvPr/>
        </p:nvPicPr>
        <p:blipFill>
          <a:blip r:embed="rId3"/>
          <a:srcRect l="111940" t="1490" r="-28751" b="14268"/>
          <a:stretch/>
        </p:blipFill>
        <p:spPr>
          <a:xfrm rot="5400000">
            <a:off x="2729880" y="1973160"/>
            <a:ext cx="237240" cy="119520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0" y="84600"/>
            <a:ext cx="914148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此时，正值周末</a:t>
            </a:r>
            <a:r>
              <a:rPr lang="en-US" altLang="zh-CN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…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14"/>
          <p:cNvPicPr/>
          <p:nvPr/>
        </p:nvPicPr>
        <p:blipFill>
          <a:blip r:embed="rId4"/>
          <a:srcRect l="10858" t="770" r="6820" b="13969"/>
          <a:stretch/>
        </p:blipFill>
        <p:spPr>
          <a:xfrm>
            <a:off x="6529680" y="1145880"/>
            <a:ext cx="676440" cy="700920"/>
          </a:xfrm>
          <a:prstGeom prst="rect">
            <a:avLst/>
          </a:prstGeom>
          <a:ln>
            <a:noFill/>
          </a:ln>
        </p:spPr>
      </p:pic>
      <p:pic>
        <p:nvPicPr>
          <p:cNvPr id="280" name="Picture 15"/>
          <p:cNvPicPr/>
          <p:nvPr/>
        </p:nvPicPr>
        <p:blipFill>
          <a:blip r:embed="rId5"/>
          <a:srcRect t="5941" r="213"/>
          <a:stretch/>
        </p:blipFill>
        <p:spPr>
          <a:xfrm>
            <a:off x="6529680" y="2625480"/>
            <a:ext cx="673200" cy="634320"/>
          </a:xfrm>
          <a:prstGeom prst="rect">
            <a:avLst/>
          </a:prstGeom>
          <a:ln>
            <a:noFill/>
          </a:ln>
        </p:spPr>
      </p:pic>
      <p:pic>
        <p:nvPicPr>
          <p:cNvPr id="281" name="Picture 16"/>
          <p:cNvPicPr/>
          <p:nvPr/>
        </p:nvPicPr>
        <p:blipFill>
          <a:blip r:embed="rId6"/>
          <a:srcRect t="19300" r="579" b="13605"/>
          <a:stretch/>
        </p:blipFill>
        <p:spPr>
          <a:xfrm>
            <a:off x="6454080" y="4052880"/>
            <a:ext cx="760320" cy="512640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6302160" y="978120"/>
            <a:ext cx="1077120" cy="1072800"/>
          </a:xfrm>
          <a:prstGeom prst="cloudCallout">
            <a:avLst>
              <a:gd name="adj1" fmla="val -77188"/>
              <a:gd name="adj2" fmla="val -31029"/>
            </a:avLst>
          </a:prstGeom>
          <a:noFill/>
          <a:ln w="936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CustomShape 3"/>
          <p:cNvSpPr/>
          <p:nvPr/>
        </p:nvSpPr>
        <p:spPr>
          <a:xfrm>
            <a:off x="6329520" y="2452320"/>
            <a:ext cx="1077120" cy="1072800"/>
          </a:xfrm>
          <a:prstGeom prst="cloudCallout">
            <a:avLst>
              <a:gd name="adj1" fmla="val -77188"/>
              <a:gd name="adj2" fmla="val -31029"/>
            </a:avLst>
          </a:prstGeom>
          <a:noFill/>
          <a:ln w="936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4" name="CustomShape 4"/>
          <p:cNvSpPr/>
          <p:nvPr/>
        </p:nvSpPr>
        <p:spPr>
          <a:xfrm>
            <a:off x="6329520" y="3795840"/>
            <a:ext cx="1077120" cy="1072800"/>
          </a:xfrm>
          <a:prstGeom prst="cloudCallout">
            <a:avLst>
              <a:gd name="adj1" fmla="val -77188"/>
              <a:gd name="adj2" fmla="val -31029"/>
            </a:avLst>
          </a:prstGeom>
          <a:noFill/>
          <a:ln w="936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85" name="Picture 20"/>
          <p:cNvPicPr/>
          <p:nvPr/>
        </p:nvPicPr>
        <p:blipFill>
          <a:blip r:embed="rId7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pic>
        <p:nvPicPr>
          <p:cNvPr id="286" name="Picture 21"/>
          <p:cNvPicPr/>
          <p:nvPr/>
        </p:nvPicPr>
        <p:blipFill>
          <a:blip r:embed="rId8"/>
          <a:stretch/>
        </p:blipFill>
        <p:spPr>
          <a:xfrm>
            <a:off x="5018400" y="855360"/>
            <a:ext cx="962280" cy="962280"/>
          </a:xfrm>
          <a:prstGeom prst="rect">
            <a:avLst/>
          </a:prstGeom>
          <a:ln>
            <a:noFill/>
          </a:ln>
        </p:spPr>
      </p:pic>
      <p:sp>
        <p:nvSpPr>
          <p:cNvPr id="287" name="CustomShape 5"/>
          <p:cNvSpPr/>
          <p:nvPr/>
        </p:nvSpPr>
        <p:spPr>
          <a:xfrm>
            <a:off x="5050440" y="1863360"/>
            <a:ext cx="950040" cy="2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JASON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Picture 23"/>
          <p:cNvPicPr/>
          <p:nvPr/>
        </p:nvPicPr>
        <p:blipFill>
          <a:blip r:embed="rId9"/>
          <a:stretch/>
        </p:blipFill>
        <p:spPr>
          <a:xfrm>
            <a:off x="5026680" y="2096280"/>
            <a:ext cx="945360" cy="945360"/>
          </a:xfrm>
          <a:prstGeom prst="rect">
            <a:avLst/>
          </a:prstGeom>
          <a:ln>
            <a:noFill/>
          </a:ln>
        </p:spPr>
      </p:pic>
      <p:sp>
        <p:nvSpPr>
          <p:cNvPr id="289" name="CustomShape 6"/>
          <p:cNvSpPr/>
          <p:nvPr/>
        </p:nvSpPr>
        <p:spPr>
          <a:xfrm>
            <a:off x="5050440" y="3040560"/>
            <a:ext cx="897840" cy="30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SCOTT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Picture 25"/>
          <p:cNvPicPr/>
          <p:nvPr/>
        </p:nvPicPr>
        <p:blipFill>
          <a:blip r:embed="rId10"/>
          <a:stretch/>
        </p:blipFill>
        <p:spPr>
          <a:xfrm>
            <a:off x="5022360" y="3324600"/>
            <a:ext cx="954000" cy="954000"/>
          </a:xfrm>
          <a:prstGeom prst="rect">
            <a:avLst/>
          </a:prstGeom>
          <a:ln>
            <a:noFill/>
          </a:ln>
        </p:spPr>
      </p:pic>
      <p:sp>
        <p:nvSpPr>
          <p:cNvPr id="291" name="CustomShape 7"/>
          <p:cNvSpPr/>
          <p:nvPr/>
        </p:nvSpPr>
        <p:spPr>
          <a:xfrm>
            <a:off x="5050440" y="4280040"/>
            <a:ext cx="897840" cy="2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ADAM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80880" y="345240"/>
            <a:ext cx="1164492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3" name="Picture 2"/>
          <p:cNvPicPr/>
          <p:nvPr/>
        </p:nvPicPr>
        <p:blipFill>
          <a:blip r:embed="rId2"/>
          <a:stretch/>
        </p:blipFill>
        <p:spPr>
          <a:xfrm>
            <a:off x="1249200" y="2021760"/>
            <a:ext cx="1427400" cy="1427400"/>
          </a:xfrm>
          <a:prstGeom prst="rect">
            <a:avLst/>
          </a:prstGeom>
          <a:ln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2678400" y="1042920"/>
            <a:ext cx="1820880" cy="1279800"/>
          </a:xfrm>
          <a:prstGeom prst="wedgeEllipseCallout">
            <a:avLst>
              <a:gd name="adj1" fmla="val -55219"/>
              <a:gd name="adj2" fmla="val 47970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5" name="CustomShape 3"/>
          <p:cNvSpPr/>
          <p:nvPr/>
        </p:nvSpPr>
        <p:spPr>
          <a:xfrm>
            <a:off x="3742200" y="3011040"/>
            <a:ext cx="2683800" cy="1756080"/>
          </a:xfrm>
          <a:prstGeom prst="wedgeEllipseCallout">
            <a:avLst>
              <a:gd name="adj1" fmla="val 60185"/>
              <a:gd name="adj2" fmla="val -37473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6" name="Picture 5"/>
          <p:cNvPicPr/>
          <p:nvPr/>
        </p:nvPicPr>
        <p:blipFill>
          <a:blip r:embed="rId3"/>
          <a:stretch/>
        </p:blipFill>
        <p:spPr>
          <a:xfrm>
            <a:off x="6498000" y="2013480"/>
            <a:ext cx="1443600" cy="1443600"/>
          </a:xfrm>
          <a:prstGeom prst="rect">
            <a:avLst/>
          </a:prstGeom>
          <a:ln>
            <a:noFill/>
          </a:ln>
        </p:spPr>
      </p:pic>
      <p:sp>
        <p:nvSpPr>
          <p:cNvPr id="297" name="CustomShape 4"/>
          <p:cNvSpPr/>
          <p:nvPr/>
        </p:nvSpPr>
        <p:spPr>
          <a:xfrm>
            <a:off x="2678400" y="1293120"/>
            <a:ext cx="1820880" cy="64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Hey Marcus,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我们需要更多的人手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3852720" y="3466440"/>
            <a:ext cx="2462760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开什么玩笑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?!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要那么多人做什么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? 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别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告诉我你们已经超负荷工作了！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0" y="10656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经典的</a:t>
            </a:r>
            <a:r>
              <a:rPr lang="en-US" altLang="zh-CN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</a:rPr>
              <a:t>Dilbert</a:t>
            </a:r>
            <a:r>
              <a:rPr lang="zh-CN" alt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</a:rPr>
              <a:t>式请求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. . 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Picture 9"/>
          <p:cNvPicPr/>
          <p:nvPr/>
        </p:nvPicPr>
        <p:blipFill>
          <a:blip r:embed="rId4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80880" y="345240"/>
            <a:ext cx="1164492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2" name="Picture 2"/>
          <p:cNvPicPr/>
          <p:nvPr/>
        </p:nvPicPr>
        <p:blipFill>
          <a:blip r:embed="rId2"/>
          <a:stretch/>
        </p:blipFill>
        <p:spPr>
          <a:xfrm>
            <a:off x="1270080" y="2171880"/>
            <a:ext cx="1418040" cy="141804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2599200" y="1042920"/>
            <a:ext cx="1979280" cy="1474920"/>
          </a:xfrm>
          <a:prstGeom prst="wedgeEllipseCallout">
            <a:avLst>
              <a:gd name="adj1" fmla="val -55219"/>
              <a:gd name="adj2" fmla="val 47970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" name="CustomShape 3"/>
          <p:cNvSpPr/>
          <p:nvPr/>
        </p:nvSpPr>
        <p:spPr>
          <a:xfrm>
            <a:off x="3812760" y="3213720"/>
            <a:ext cx="2683800" cy="1387080"/>
          </a:xfrm>
          <a:prstGeom prst="wedgeEllipseCallout">
            <a:avLst>
              <a:gd name="adj1" fmla="val 57538"/>
              <a:gd name="adj2" fmla="val -42122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05" name="Picture 5"/>
          <p:cNvPicPr/>
          <p:nvPr/>
        </p:nvPicPr>
        <p:blipFill>
          <a:blip r:embed="rId3"/>
          <a:stretch/>
        </p:blipFill>
        <p:spPr>
          <a:xfrm>
            <a:off x="6725160" y="2162520"/>
            <a:ext cx="1436760" cy="1436760"/>
          </a:xfrm>
          <a:prstGeom prst="rect">
            <a:avLst/>
          </a:prstGeom>
          <a:ln>
            <a:noFill/>
          </a:ln>
        </p:spPr>
      </p:pic>
      <p:sp>
        <p:nvSpPr>
          <p:cNvPr id="306" name="CustomShape 4"/>
          <p:cNvSpPr/>
          <p:nvPr/>
        </p:nvSpPr>
        <p:spPr>
          <a:xfrm>
            <a:off x="2599200" y="1368000"/>
            <a:ext cx="1979280" cy="82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是的呀！技术支持们已经在利用周末加班来处理积压的工作了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Next Regular"/>
              <a:ea typeface="DejaVu Sans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3965040" y="3403440"/>
            <a:ext cx="234756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这需要理由充分啊！你们团队正在处理的工单总量是多少？积压工单总量多少</a:t>
            </a:r>
            <a:r>
              <a:rPr lang="zh-CN" alt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？用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户的满意度呢？先让我看看这</a:t>
            </a:r>
            <a:r>
              <a:rPr lang="zh-CN" alt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些数据</a:t>
            </a:r>
            <a:endParaRPr lang="en-US" altLang="zh-CN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Next Regular"/>
              <a:ea typeface="DejaVu Sans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0" y="-227520"/>
            <a:ext cx="9142560" cy="14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. . .</a:t>
            </a:r>
            <a:r>
              <a:rPr lang="zh-CN" alt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这让人联想到经典的答复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9"/>
          <p:cNvPicPr/>
          <p:nvPr/>
        </p:nvPicPr>
        <p:blipFill>
          <a:blip r:embed="rId4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1"/>
          <p:cNvPicPr/>
          <p:nvPr/>
        </p:nvPicPr>
        <p:blipFill>
          <a:blip r:embed="rId2"/>
          <a:srcRect l="6102" r="5866"/>
          <a:stretch/>
        </p:blipFill>
        <p:spPr>
          <a:xfrm>
            <a:off x="5870520" y="1264680"/>
            <a:ext cx="815760" cy="926640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380880" y="345240"/>
            <a:ext cx="1164492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2" name="Picture 3"/>
          <p:cNvPicPr/>
          <p:nvPr/>
        </p:nvPicPr>
        <p:blipFill>
          <a:blip r:embed="rId3"/>
          <a:stretch/>
        </p:blipFill>
        <p:spPr>
          <a:xfrm>
            <a:off x="4500000" y="2265480"/>
            <a:ext cx="1064160" cy="1064160"/>
          </a:xfrm>
          <a:prstGeom prst="rect">
            <a:avLst/>
          </a:prstGeom>
          <a:ln>
            <a:noFill/>
          </a:ln>
        </p:spPr>
      </p:pic>
      <p:sp>
        <p:nvSpPr>
          <p:cNvPr id="313" name="CustomShape 2"/>
          <p:cNvSpPr/>
          <p:nvPr/>
        </p:nvSpPr>
        <p:spPr>
          <a:xfrm>
            <a:off x="3033720" y="1312920"/>
            <a:ext cx="2138760" cy="82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拿不出报告，我只</a:t>
            </a:r>
            <a:r>
              <a:rPr lang="zh-CN" alt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能认命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的少花钱多做事了！这周末我跟你们一起加班！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Next Regular"/>
              <a:ea typeface="DejaVu Sans"/>
            </a:endParaRPr>
          </a:p>
        </p:txBody>
      </p:sp>
      <p:pic>
        <p:nvPicPr>
          <p:cNvPr id="314" name="Picture 5"/>
          <p:cNvPicPr/>
          <p:nvPr/>
        </p:nvPicPr>
        <p:blipFill>
          <a:blip r:embed="rId4"/>
          <a:stretch/>
        </p:blipFill>
        <p:spPr>
          <a:xfrm>
            <a:off x="7535520" y="851760"/>
            <a:ext cx="1064880" cy="1064880"/>
          </a:xfrm>
          <a:prstGeom prst="rect">
            <a:avLst/>
          </a:prstGeom>
          <a:ln>
            <a:noFill/>
          </a:ln>
        </p:spPr>
      </p:pic>
      <p:pic>
        <p:nvPicPr>
          <p:cNvPr id="315" name="Picture 6"/>
          <p:cNvPicPr/>
          <p:nvPr/>
        </p:nvPicPr>
        <p:blipFill>
          <a:blip r:embed="rId5"/>
          <a:stretch/>
        </p:blipFill>
        <p:spPr>
          <a:xfrm>
            <a:off x="7572960" y="2266920"/>
            <a:ext cx="1061640" cy="1061640"/>
          </a:xfrm>
          <a:prstGeom prst="rect">
            <a:avLst/>
          </a:prstGeom>
          <a:ln>
            <a:noFill/>
          </a:ln>
        </p:spPr>
      </p:pic>
      <p:pic>
        <p:nvPicPr>
          <p:cNvPr id="316" name="Picture 7"/>
          <p:cNvPicPr/>
          <p:nvPr/>
        </p:nvPicPr>
        <p:blipFill>
          <a:blip r:embed="rId6"/>
          <a:stretch/>
        </p:blipFill>
        <p:spPr>
          <a:xfrm>
            <a:off x="7590960" y="3645000"/>
            <a:ext cx="1041480" cy="1041480"/>
          </a:xfrm>
          <a:prstGeom prst="rect">
            <a:avLst/>
          </a:prstGeom>
          <a:ln>
            <a:noFill/>
          </a:ln>
        </p:spPr>
      </p:pic>
      <p:sp>
        <p:nvSpPr>
          <p:cNvPr id="317" name="CustomShape 3"/>
          <p:cNvSpPr/>
          <p:nvPr/>
        </p:nvSpPr>
        <p:spPr>
          <a:xfrm>
            <a:off x="3033720" y="1087920"/>
            <a:ext cx="2138760" cy="1165680"/>
          </a:xfrm>
          <a:prstGeom prst="wedgeEllipseCallout">
            <a:avLst>
              <a:gd name="adj1" fmla="val 22911"/>
              <a:gd name="adj2" fmla="val 63431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8" name="CustomShape 4"/>
          <p:cNvSpPr/>
          <p:nvPr/>
        </p:nvSpPr>
        <p:spPr>
          <a:xfrm>
            <a:off x="5429520" y="1052280"/>
            <a:ext cx="1722240" cy="1343160"/>
          </a:xfrm>
          <a:prstGeom prst="cloudCallout">
            <a:avLst>
              <a:gd name="adj1" fmla="val -43471"/>
              <a:gd name="adj2" fmla="val 57959"/>
            </a:avLst>
          </a:prstGeom>
          <a:noFill/>
          <a:ln w="2844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" name="CustomShape 5"/>
          <p:cNvSpPr/>
          <p:nvPr/>
        </p:nvSpPr>
        <p:spPr>
          <a:xfrm>
            <a:off x="0" y="7056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于是可怜的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Catrin</a:t>
            </a:r>
            <a:r>
              <a:rPr lang="zh-CN" alt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只能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. . 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Picture 12"/>
          <p:cNvPicPr/>
          <p:nvPr/>
        </p:nvPicPr>
        <p:blipFill>
          <a:blip r:embed="rId7"/>
          <a:stretch/>
        </p:blipFill>
        <p:spPr>
          <a:xfrm>
            <a:off x="66456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1" name="Picture 13"/>
          <p:cNvPicPr/>
          <p:nvPr/>
        </p:nvPicPr>
        <p:blipFill>
          <a:blip r:embed="rId7"/>
          <a:stretch/>
        </p:blipFill>
        <p:spPr>
          <a:xfrm>
            <a:off x="94860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2" name="Picture 14"/>
          <p:cNvPicPr/>
          <p:nvPr/>
        </p:nvPicPr>
        <p:blipFill>
          <a:blip r:embed="rId7"/>
          <a:stretch/>
        </p:blipFill>
        <p:spPr>
          <a:xfrm>
            <a:off x="123228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3" name="Picture 15"/>
          <p:cNvPicPr/>
          <p:nvPr/>
        </p:nvPicPr>
        <p:blipFill>
          <a:blip r:embed="rId8"/>
          <a:srcRect l="6269" t="43510" r="6452" b="15990"/>
          <a:stretch/>
        </p:blipFill>
        <p:spPr>
          <a:xfrm rot="5400000">
            <a:off x="1468800" y="2510640"/>
            <a:ext cx="1238040" cy="573840"/>
          </a:xfrm>
          <a:prstGeom prst="rect">
            <a:avLst/>
          </a:prstGeom>
          <a:ln>
            <a:noFill/>
          </a:ln>
        </p:spPr>
      </p:pic>
      <p:pic>
        <p:nvPicPr>
          <p:cNvPr id="324" name="Picture 16"/>
          <p:cNvPicPr/>
          <p:nvPr/>
        </p:nvPicPr>
        <p:blipFill>
          <a:blip r:embed="rId8"/>
          <a:srcRect l="15342" t="3021" r="38200" b="54749"/>
          <a:stretch/>
        </p:blipFill>
        <p:spPr>
          <a:xfrm rot="5400000">
            <a:off x="2923200" y="2512800"/>
            <a:ext cx="626400" cy="569160"/>
          </a:xfrm>
          <a:prstGeom prst="rect">
            <a:avLst/>
          </a:prstGeom>
          <a:ln>
            <a:noFill/>
          </a:ln>
        </p:spPr>
      </p:pic>
      <p:pic>
        <p:nvPicPr>
          <p:cNvPr id="325" name="Picture 17"/>
          <p:cNvPicPr/>
          <p:nvPr/>
        </p:nvPicPr>
        <p:blipFill>
          <a:blip r:embed="rId8"/>
          <a:srcRect l="16561" t="4261" r="14540" b="55231"/>
          <a:stretch/>
        </p:blipFill>
        <p:spPr>
          <a:xfrm rot="5400000">
            <a:off x="2174760" y="2510280"/>
            <a:ext cx="977040" cy="574200"/>
          </a:xfrm>
          <a:prstGeom prst="rect">
            <a:avLst/>
          </a:prstGeom>
          <a:ln>
            <a:noFill/>
          </a:ln>
        </p:spPr>
      </p:pic>
      <p:pic>
        <p:nvPicPr>
          <p:cNvPr id="326" name="Picture 18"/>
          <p:cNvPicPr/>
          <p:nvPr/>
        </p:nvPicPr>
        <p:blipFill>
          <a:blip r:embed="rId8"/>
          <a:srcRect l="16998" t="4690" r="59459" b="56280"/>
          <a:stretch/>
        </p:blipFill>
        <p:spPr>
          <a:xfrm rot="5400000">
            <a:off x="3632760" y="2521080"/>
            <a:ext cx="333000" cy="552960"/>
          </a:xfrm>
          <a:prstGeom prst="rect">
            <a:avLst/>
          </a:prstGeom>
          <a:ln>
            <a:noFill/>
          </a:ln>
        </p:spPr>
      </p:pic>
      <p:pic>
        <p:nvPicPr>
          <p:cNvPr id="327" name="Picture 19"/>
          <p:cNvPicPr/>
          <p:nvPr/>
        </p:nvPicPr>
        <p:blipFill>
          <a:blip r:embed="rId7"/>
          <a:stretch/>
        </p:blipFill>
        <p:spPr>
          <a:xfrm>
            <a:off x="151596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8" name="Picture 20"/>
          <p:cNvPicPr/>
          <p:nvPr/>
        </p:nvPicPr>
        <p:blipFill>
          <a:blip r:embed="rId7"/>
          <a:stretch/>
        </p:blipFill>
        <p:spPr>
          <a:xfrm>
            <a:off x="38088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9" name="Picture 21"/>
          <p:cNvPicPr/>
          <p:nvPr/>
        </p:nvPicPr>
        <p:blipFill>
          <a:blip r:embed="rId9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-35280" y="1607400"/>
            <a:ext cx="9202680" cy="17438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31" name="Picture 4"/>
          <p:cNvPicPr/>
          <p:nvPr/>
        </p:nvPicPr>
        <p:blipFill>
          <a:blip r:embed="rId2"/>
          <a:srcRect l="892" t="51012" r="2373"/>
          <a:stretch/>
        </p:blipFill>
        <p:spPr>
          <a:xfrm>
            <a:off x="-113760" y="331956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-1463040" y="1571400"/>
            <a:ext cx="11704320" cy="1683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3600" rIns="90000" bIns="45000" anchor="ctr"/>
          <a:lstStyle/>
          <a:p>
            <a:pPr algn="ctr">
              <a:lnSpc>
                <a:spcPct val="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lang="en-U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ServiceDesk Plus</a:t>
            </a:r>
          </a:p>
          <a:p>
            <a:pPr algn="ctr">
              <a:lnSpc>
                <a:spcPct val="70000"/>
              </a:lnSpc>
            </a:pPr>
            <a:endParaRPr lang="en-US" sz="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70000"/>
              </a:lnSpc>
            </a:pPr>
            <a:r>
              <a:rPr lang="zh-CN" altLang="en-US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与</a:t>
            </a:r>
            <a:endParaRPr lang="en-US" altLang="zh-CN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70000"/>
              </a:lnSpc>
            </a:pPr>
            <a:endParaRPr lang="en-US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70000"/>
              </a:lnSpc>
            </a:pPr>
            <a:r>
              <a:rPr lang="zh-CN" altLang="en-US" sz="3600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</a:rPr>
              <a:t>商务智能及高</a:t>
            </a:r>
            <a:r>
              <a:rPr lang="zh-CN" altLang="en-US" sz="3600" spc="-1" dirty="0" smtClean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</a:rPr>
              <a:t>级数据分</a:t>
            </a:r>
            <a:r>
              <a:rPr lang="zh-CN" altLang="en-US" sz="3600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</a:rPr>
              <a:t>析</a:t>
            </a:r>
            <a:endParaRPr lang="en-US" altLang="zh-CN" sz="3600" spc="-1" dirty="0">
              <a:solidFill>
                <a:srgbClr val="3E877E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7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0" y="0"/>
            <a:ext cx="3198960" cy="520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shade val="50000"/>
                <a:satMod val="104999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34" name="Picture 4"/>
          <p:cNvPicPr/>
          <p:nvPr/>
        </p:nvPicPr>
        <p:blipFill>
          <a:blip r:embed="rId2"/>
          <a:stretch/>
        </p:blipFill>
        <p:spPr>
          <a:xfrm>
            <a:off x="2133720" y="133200"/>
            <a:ext cx="1017000" cy="101700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3198960" y="359915"/>
            <a:ext cx="594216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Catrin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ServiceDesk Plus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Analytics Plus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ManageEngine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的一款高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级数据分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析与商务智能软件）进行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集成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6" name="Picture 3"/>
          <p:cNvPicPr/>
          <p:nvPr/>
        </p:nvPicPr>
        <p:blipFill>
          <a:blip r:embed="rId3"/>
          <a:stretch/>
        </p:blipFill>
        <p:spPr>
          <a:xfrm>
            <a:off x="1230840" y="1272155"/>
            <a:ext cx="7910280" cy="3637080"/>
          </a:xfrm>
          <a:prstGeom prst="rect">
            <a:avLst/>
          </a:prstGeom>
          <a:ln>
            <a:noFill/>
          </a:ln>
        </p:spPr>
      </p:pic>
      <p:pic>
        <p:nvPicPr>
          <p:cNvPr id="337" name="Picture 5"/>
          <p:cNvPicPr/>
          <p:nvPr/>
        </p:nvPicPr>
        <p:blipFill>
          <a:blip r:embed="rId4"/>
          <a:srcRect l="36670" t="51012" r="2373"/>
          <a:stretch/>
        </p:blipFill>
        <p:spPr>
          <a:xfrm rot="10800000">
            <a:off x="37793160" y="5570280"/>
            <a:ext cx="9447480" cy="101160"/>
          </a:xfrm>
          <a:prstGeom prst="rect">
            <a:avLst/>
          </a:prstGeom>
          <a:ln>
            <a:noFill/>
          </a:ln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0" y="-64080"/>
            <a:ext cx="3198960" cy="5206320"/>
          </a:xfrm>
          <a:prstGeom prst="rect">
            <a:avLst/>
          </a:prstGeom>
          <a:solidFill>
            <a:srgbClr val="404040"/>
          </a:solidFill>
          <a:ln>
            <a:solidFill>
              <a:schemeClr val="accent1">
                <a:shade val="50000"/>
                <a:satMod val="104999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39" name="Picture 4"/>
          <p:cNvPicPr/>
          <p:nvPr/>
        </p:nvPicPr>
        <p:blipFill>
          <a:blip r:embed="rId2"/>
          <a:stretch/>
        </p:blipFill>
        <p:spPr>
          <a:xfrm>
            <a:off x="2133720" y="133200"/>
            <a:ext cx="1017000" cy="1017000"/>
          </a:xfrm>
          <a:prstGeom prst="rect">
            <a:avLst/>
          </a:prstGeom>
          <a:ln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3221640" y="283394"/>
            <a:ext cx="5942160" cy="716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不到一个钟头，</a:t>
            </a: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Catrin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就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通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过拖拽的方式在客制化的仪表板上设置了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所需的所有数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据，并且分享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给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CIO</a:t>
            </a:r>
            <a:endParaRPr lang="en-US" altLang="zh-C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1" name="Picture 3"/>
          <p:cNvPicPr/>
          <p:nvPr/>
        </p:nvPicPr>
        <p:blipFill>
          <a:blip r:embed="rId3"/>
          <a:stretch/>
        </p:blipFill>
        <p:spPr>
          <a:xfrm>
            <a:off x="1219320" y="1267201"/>
            <a:ext cx="7944480" cy="3652920"/>
          </a:xfrm>
          <a:prstGeom prst="rect">
            <a:avLst/>
          </a:prstGeom>
          <a:ln>
            <a:noFill/>
          </a:ln>
        </p:spPr>
      </p:pic>
      <p:pic>
        <p:nvPicPr>
          <p:cNvPr id="342" name="Picture 5"/>
          <p:cNvPicPr/>
          <p:nvPr/>
        </p:nvPicPr>
        <p:blipFill>
          <a:blip r:embed="rId4"/>
          <a:srcRect l="36670" t="51012" r="2373"/>
          <a:stretch/>
        </p:blipFill>
        <p:spPr>
          <a:xfrm rot="10800000">
            <a:off x="37793160" y="5570280"/>
            <a:ext cx="9447480" cy="101160"/>
          </a:xfrm>
          <a:prstGeom prst="rect">
            <a:avLst/>
          </a:prstGeom>
          <a:ln>
            <a:noFill/>
          </a:ln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CustomShape 2"/>
          <p:cNvSpPr/>
          <p:nvPr/>
        </p:nvSpPr>
        <p:spPr>
          <a:xfrm>
            <a:off x="6553080" y="0"/>
            <a:ext cx="2602440" cy="5142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45" name="Picture 4"/>
          <p:cNvPicPr/>
          <p:nvPr/>
        </p:nvPicPr>
        <p:blipFill>
          <a:blip r:embed="rId2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346" name="CustomShape 3"/>
          <p:cNvSpPr/>
          <p:nvPr/>
        </p:nvSpPr>
        <p:spPr>
          <a:xfrm>
            <a:off x="6577693" y="1811349"/>
            <a:ext cx="2589480" cy="21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en-US" altLang="zh-CN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ServiceDesk Plus</a:t>
            </a:r>
          </a:p>
          <a:p>
            <a:pPr>
              <a:lnSpc>
                <a:spcPct val="100000"/>
              </a:lnSpc>
            </a:pPr>
            <a:r>
              <a:rPr lang="zh-CN" altLang="en-US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搭建一个</a:t>
            </a:r>
            <a:endParaRPr lang="en-US" altLang="zh-CN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心服</a:t>
            </a:r>
            <a:r>
              <a:rPr lang="zh-CN" altLang="en-US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务台</a:t>
            </a:r>
            <a:endParaRPr lang="en-US" altLang="zh-CN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3DA43BF-72A4-4A66-BB61-26B9766458D5}"/>
              </a:ext>
            </a:extLst>
          </p:cNvPr>
          <p:cNvGrpSpPr/>
          <p:nvPr/>
        </p:nvGrpSpPr>
        <p:grpSpPr>
          <a:xfrm>
            <a:off x="-1800" y="133200"/>
            <a:ext cx="6482160" cy="4856400"/>
            <a:chOff x="-1800" y="133200"/>
            <a:chExt cx="6482160" cy="48564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BD282F59-FEC2-49A3-A9F0-993132CB228C}"/>
                </a:ext>
              </a:extLst>
            </p:cNvPr>
            <p:cNvGrpSpPr/>
            <p:nvPr/>
          </p:nvGrpSpPr>
          <p:grpSpPr>
            <a:xfrm>
              <a:off x="-1800" y="133200"/>
              <a:ext cx="6482160" cy="4856400"/>
              <a:chOff x="-1800" y="133200"/>
              <a:chExt cx="6482160" cy="4856400"/>
            </a:xfrm>
          </p:grpSpPr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xmlns="" id="{6B9380F0-ACA7-4FF7-A4C2-457927EFC047}"/>
                  </a:ext>
                </a:extLst>
              </p:cNvPr>
              <p:cNvPicPr/>
              <p:nvPr/>
            </p:nvPicPr>
            <p:blipFill>
              <a:blip r:embed="rId3"/>
              <a:stretch/>
            </p:blipFill>
            <p:spPr>
              <a:xfrm>
                <a:off x="-1800" y="133200"/>
                <a:ext cx="6482160" cy="48564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788A8E03-4925-478F-BC7F-F19FC0E918C5}"/>
                  </a:ext>
                </a:extLst>
              </p:cNvPr>
              <p:cNvSpPr/>
              <p:nvPr/>
            </p:nvSpPr>
            <p:spPr>
              <a:xfrm>
                <a:off x="4452079" y="592113"/>
                <a:ext cx="1356610" cy="749508"/>
              </a:xfrm>
              <a:prstGeom prst="rect">
                <a:avLst/>
              </a:prstGeom>
              <a:solidFill>
                <a:srgbClr val="262626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b="1" dirty="0">
                    <a:solidFill>
                      <a:srgbClr val="FFD013"/>
                    </a:solidFill>
                  </a:rPr>
                  <a:t>WINDOWS</a:t>
                </a:r>
                <a:r>
                  <a:rPr lang="zh-CN" altLang="en-US" sz="1000" b="1" dirty="0">
                    <a:solidFill>
                      <a:srgbClr val="FFD013"/>
                    </a:solidFill>
                  </a:rPr>
                  <a:t>桌面管理</a:t>
                </a:r>
                <a:endParaRPr lang="en-US" altLang="zh-CN" sz="1000" b="1" dirty="0">
                  <a:solidFill>
                    <a:srgbClr val="FFD013"/>
                  </a:solidFill>
                </a:endParaRPr>
              </a:p>
              <a:p>
                <a:endParaRPr lang="en-US" altLang="zh-CN" sz="600" dirty="0">
                  <a:solidFill>
                    <a:srgbClr val="929292"/>
                  </a:solidFill>
                </a:endParaRPr>
              </a:p>
              <a:p>
                <a:r>
                  <a:rPr lang="zh-CN" altLang="en-US" sz="800" dirty="0">
                    <a:solidFill>
                      <a:srgbClr val="929292"/>
                    </a:solidFill>
                  </a:rPr>
                  <a:t>自动部署软件补丁</a:t>
                </a:r>
                <a:endParaRPr lang="en-US" altLang="zh-CN" sz="800" dirty="0">
                  <a:solidFill>
                    <a:srgbClr val="929292"/>
                  </a:solidFill>
                </a:endParaRPr>
              </a:p>
              <a:p>
                <a:r>
                  <a:rPr lang="zh-CN" altLang="en-US" sz="800" dirty="0">
                    <a:solidFill>
                      <a:srgbClr val="929292"/>
                    </a:solidFill>
                  </a:rPr>
                  <a:t>移动设备管理</a:t>
                </a: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6B6197C-F423-4AF8-AB66-95F660393AFA}"/>
                </a:ext>
              </a:extLst>
            </p:cNvPr>
            <p:cNvSpPr/>
            <p:nvPr/>
          </p:nvSpPr>
          <p:spPr>
            <a:xfrm>
              <a:off x="5001720" y="2571750"/>
              <a:ext cx="1441855" cy="833751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00" b="1" dirty="0">
                  <a:solidFill>
                    <a:srgbClr val="0E94D6"/>
                  </a:solidFill>
                </a:rPr>
                <a:t>终端用户密码重置</a:t>
              </a:r>
              <a:endParaRPr lang="en-US" altLang="zh-CN" sz="1000" b="1" dirty="0">
                <a:solidFill>
                  <a:srgbClr val="0E94D6"/>
                </a:solidFill>
              </a:endParaRPr>
            </a:p>
            <a:p>
              <a:r>
                <a:rPr lang="zh-CN" altLang="en-US" sz="1000" b="1" dirty="0">
                  <a:solidFill>
                    <a:srgbClr val="0E94D6"/>
                  </a:solidFill>
                </a:rPr>
                <a:t>管理</a:t>
              </a:r>
              <a:endParaRPr lang="en-US" altLang="zh-CN" sz="1000" b="1" dirty="0">
                <a:solidFill>
                  <a:srgbClr val="0E94D6"/>
                </a:solidFill>
              </a:endParaRPr>
            </a:p>
            <a:p>
              <a:endParaRPr lang="en-US" altLang="zh-CN" sz="600" dirty="0">
                <a:solidFill>
                  <a:srgbClr val="929292"/>
                </a:solidFill>
              </a:endParaRPr>
            </a:p>
            <a:p>
              <a:r>
                <a:rPr lang="zh-CN" altLang="en-US" sz="800" dirty="0">
                  <a:solidFill>
                    <a:srgbClr val="929292"/>
                  </a:solidFill>
                </a:rPr>
                <a:t>自助重置密码</a:t>
              </a:r>
              <a:endParaRPr lang="en-US" altLang="zh-CN" sz="800" dirty="0">
                <a:solidFill>
                  <a:srgbClr val="929292"/>
                </a:solidFill>
              </a:endParaRPr>
            </a:p>
            <a:p>
              <a:r>
                <a:rPr lang="zh-CN" altLang="en-US" sz="800" dirty="0">
                  <a:solidFill>
                    <a:srgbClr val="929292"/>
                  </a:solidFill>
                </a:rPr>
                <a:t>自助解锁用户</a:t>
              </a:r>
              <a:endParaRPr lang="en-US" altLang="zh-CN" sz="800" dirty="0">
                <a:solidFill>
                  <a:srgbClr val="929292"/>
                </a:solidFill>
              </a:endParaRPr>
            </a:p>
            <a:p>
              <a:r>
                <a:rPr lang="zh-CN" altLang="en-US" sz="800" dirty="0">
                  <a:solidFill>
                    <a:srgbClr val="929292"/>
                  </a:solidFill>
                </a:rPr>
                <a:t>自助更新用户信息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A54841B-F322-4CA2-8571-90B5D8B8E292}"/>
                </a:ext>
              </a:extLst>
            </p:cNvPr>
            <p:cNvSpPr/>
            <p:nvPr/>
          </p:nvSpPr>
          <p:spPr>
            <a:xfrm>
              <a:off x="2518138" y="4175415"/>
              <a:ext cx="1581672" cy="305178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dirty="0">
                  <a:solidFill>
                    <a:srgbClr val="9575DF"/>
                  </a:solidFill>
                </a:rPr>
                <a:t>高级报表分析</a:t>
              </a:r>
              <a:endParaRPr lang="en-US" altLang="zh-CN" sz="1000" b="1" dirty="0">
                <a:solidFill>
                  <a:srgbClr val="9575DF"/>
                </a:solidFill>
              </a:endParaRPr>
            </a:p>
            <a:p>
              <a:pPr algn="ctr"/>
              <a:endParaRPr lang="en-US" altLang="zh-CN" sz="600" b="1" dirty="0">
                <a:solidFill>
                  <a:srgbClr val="9575DF"/>
                </a:solidFill>
              </a:endParaRPr>
            </a:p>
            <a:p>
              <a:pPr algn="ctr"/>
              <a:r>
                <a:rPr lang="zh-CN" altLang="en-US" sz="800" b="1" dirty="0">
                  <a:solidFill>
                    <a:srgbClr val="868686"/>
                  </a:solidFill>
                </a:rPr>
                <a:t>从</a:t>
              </a:r>
              <a:r>
                <a:rPr lang="en-US" altLang="zh-CN" sz="800" b="1" dirty="0">
                  <a:solidFill>
                    <a:srgbClr val="868686"/>
                  </a:solidFill>
                </a:rPr>
                <a:t>ITSM</a:t>
              </a:r>
              <a:r>
                <a:rPr lang="zh-CN" altLang="en-US" sz="800" b="1" dirty="0">
                  <a:solidFill>
                    <a:srgbClr val="868686"/>
                  </a:solidFill>
                </a:rPr>
                <a:t>数据中获取更多价值</a:t>
              </a:r>
              <a:endParaRPr lang="en-US" altLang="zh-CN" sz="800" dirty="0">
                <a:solidFill>
                  <a:srgbClr val="868686"/>
                </a:solidFill>
              </a:endParaRPr>
            </a:p>
            <a:p>
              <a:endParaRPr lang="zh-CN" altLang="en-US" sz="800" dirty="0">
                <a:solidFill>
                  <a:srgbClr val="929292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EA4DBE5-661E-4A57-9593-DF8D7CB773C4}"/>
                </a:ext>
              </a:extLst>
            </p:cNvPr>
            <p:cNvSpPr/>
            <p:nvPr/>
          </p:nvSpPr>
          <p:spPr>
            <a:xfrm>
              <a:off x="80286" y="2653264"/>
              <a:ext cx="1441856" cy="477611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000" b="1" dirty="0">
                  <a:solidFill>
                    <a:srgbClr val="EF6047"/>
                  </a:solidFill>
                </a:rPr>
                <a:t>网络监控管理</a:t>
              </a:r>
              <a:endParaRPr lang="en-US" altLang="zh-CN" sz="1000" b="1" dirty="0">
                <a:solidFill>
                  <a:srgbClr val="EF6047"/>
                </a:solidFill>
              </a:endParaRPr>
            </a:p>
            <a:p>
              <a:pPr algn="r"/>
              <a:endParaRPr lang="en-US" altLang="zh-CN" sz="600" b="1" dirty="0">
                <a:solidFill>
                  <a:srgbClr val="9575DF"/>
                </a:solidFill>
              </a:endParaRPr>
            </a:p>
            <a:p>
              <a:pPr algn="r"/>
              <a:r>
                <a:rPr lang="zh-CN" altLang="en-US" sz="800" b="1" dirty="0">
                  <a:solidFill>
                    <a:srgbClr val="868686"/>
                  </a:solidFill>
                </a:rPr>
                <a:t>网络监控报警自动转化工单</a:t>
              </a:r>
              <a:endParaRPr lang="zh-CN" altLang="en-US" sz="800" dirty="0">
                <a:solidFill>
                  <a:srgbClr val="929292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033EA32E-000D-4DA9-BD4D-D9EB890097E9}"/>
                </a:ext>
              </a:extLst>
            </p:cNvPr>
            <p:cNvSpPr/>
            <p:nvPr/>
          </p:nvSpPr>
          <p:spPr>
            <a:xfrm>
              <a:off x="247338" y="684311"/>
              <a:ext cx="1921878" cy="544882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000" b="1" dirty="0">
                  <a:solidFill>
                    <a:srgbClr val="C029EF"/>
                  </a:solidFill>
                </a:rPr>
                <a:t>WINDOWS AD</a:t>
              </a:r>
              <a:r>
                <a:rPr lang="zh-CN" altLang="en-US" sz="1000" b="1" dirty="0">
                  <a:solidFill>
                    <a:srgbClr val="C029EF"/>
                  </a:solidFill>
                </a:rPr>
                <a:t>域</a:t>
              </a:r>
              <a:endParaRPr lang="en-US" altLang="zh-CN" sz="1000" b="1" dirty="0">
                <a:solidFill>
                  <a:srgbClr val="C029EF"/>
                </a:solidFill>
              </a:endParaRPr>
            </a:p>
            <a:p>
              <a:pPr algn="r"/>
              <a:r>
                <a:rPr lang="zh-CN" altLang="en-US" sz="1000" b="1" dirty="0">
                  <a:solidFill>
                    <a:srgbClr val="C029EF"/>
                  </a:solidFill>
                </a:rPr>
                <a:t>管理及报表</a:t>
              </a:r>
              <a:endParaRPr lang="en-US" altLang="zh-CN" sz="1000" b="1" dirty="0">
                <a:solidFill>
                  <a:srgbClr val="C029EF"/>
                </a:solidFill>
              </a:endParaRPr>
            </a:p>
            <a:p>
              <a:pPr algn="r"/>
              <a:endParaRPr lang="en-US" altLang="zh-CN" sz="600" b="1" dirty="0">
                <a:solidFill>
                  <a:srgbClr val="9575DF"/>
                </a:solidFill>
              </a:endParaRPr>
            </a:p>
            <a:p>
              <a:pPr algn="r"/>
              <a:r>
                <a:rPr lang="zh-CN" altLang="en-US" sz="800" b="1" dirty="0">
                  <a:solidFill>
                    <a:srgbClr val="868686"/>
                  </a:solidFill>
                </a:rPr>
                <a:t>用户管理</a:t>
              </a:r>
              <a:endParaRPr lang="en-US" altLang="zh-CN" sz="800" b="1" dirty="0">
                <a:solidFill>
                  <a:srgbClr val="868686"/>
                </a:solidFill>
              </a:endParaRPr>
            </a:p>
            <a:p>
              <a:pPr algn="r"/>
              <a:r>
                <a:rPr lang="zh-CN" altLang="en-US" sz="800" b="1" dirty="0">
                  <a:solidFill>
                    <a:srgbClr val="868686"/>
                  </a:solidFill>
                </a:rPr>
                <a:t>重置用户密码</a:t>
              </a:r>
              <a:endParaRPr lang="zh-CN" altLang="en-US" sz="800" dirty="0">
                <a:solidFill>
                  <a:srgbClr val="929292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352680" y="2266920"/>
            <a:ext cx="1446480" cy="608040"/>
          </a:xfrm>
          <a:prstGeom prst="rect">
            <a:avLst/>
          </a:prstGeom>
          <a:ln>
            <a:solidFill>
              <a:srgbClr val="9DC94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" name="CustomShape 2"/>
          <p:cNvSpPr/>
          <p:nvPr/>
        </p:nvSpPr>
        <p:spPr>
          <a:xfrm>
            <a:off x="2818080" y="1695420"/>
            <a:ext cx="6323040" cy="1751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CustomShape 3"/>
          <p:cNvSpPr/>
          <p:nvPr/>
        </p:nvSpPr>
        <p:spPr>
          <a:xfrm>
            <a:off x="17280" y="1679580"/>
            <a:ext cx="2818080" cy="1751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1" name="CustomShape 4"/>
          <p:cNvSpPr/>
          <p:nvPr/>
        </p:nvSpPr>
        <p:spPr>
          <a:xfrm>
            <a:off x="18720" y="1657440"/>
            <a:ext cx="279792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altLang="zh-CN" sz="2400" b="0" strike="noStrike" spc="-1" dirty="0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altLang="zh-CN" sz="2400" spc="-1" dirty="0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zh-CN" altLang="en-US" sz="2400" b="0" strike="noStrike" spc="-1" dirty="0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感谢</a:t>
            </a:r>
            <a:r>
              <a:rPr lang="zh-CN" altLang="en-US" sz="2400" spc="-1" dirty="0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您的关注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3"/>
          <p:cNvPicPr/>
          <p:nvPr/>
        </p:nvPicPr>
        <p:blipFill>
          <a:blip r:embed="rId2"/>
          <a:srcRect l="36670" t="51012" r="2373"/>
          <a:stretch/>
        </p:blipFill>
        <p:spPr>
          <a:xfrm rot="10800000">
            <a:off x="37793160" y="5570280"/>
            <a:ext cx="9447480" cy="101160"/>
          </a:xfrm>
          <a:prstGeom prst="rect">
            <a:avLst/>
          </a:prstGeom>
          <a:ln>
            <a:noFill/>
          </a:ln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  <p:sp>
        <p:nvSpPr>
          <p:cNvPr id="353" name="CustomShape 5"/>
          <p:cNvSpPr/>
          <p:nvPr/>
        </p:nvSpPr>
        <p:spPr>
          <a:xfrm>
            <a:off x="2768888" y="2221560"/>
            <a:ext cx="632304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3600" u="sng" strike="noStrike" spc="-1" dirty="0">
                <a:solidFill>
                  <a:srgbClr val="842A4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  <a:hlinkClick r:id="rId3"/>
              </a:rPr>
              <a:t>点击这里</a:t>
            </a:r>
            <a:r>
              <a:rPr lang="zh-CN" altLang="en-US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获取</a:t>
            </a:r>
            <a:r>
              <a:rPr lang="en-US" altLang="zh-CN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30</a:t>
            </a:r>
            <a:r>
              <a:rPr lang="zh-CN" altLang="en-US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天免费试用</a:t>
            </a:r>
            <a:r>
              <a:rPr lang="en-US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1143393" y="328500"/>
            <a:ext cx="7052590" cy="578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ServiceDesk Plus has been a great decision both functionally and financially.</a:t>
            </a:r>
            <a:endParaRPr lang="en-US" sz="14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r>
              <a:rPr lang="zh-CN" altLang="en-US" sz="14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无论从功能或是价格上来说，</a:t>
            </a:r>
            <a:r>
              <a:rPr lang="en-US" altLang="zh-CN" sz="14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ServiceDesk Plus</a:t>
            </a:r>
            <a:r>
              <a:rPr lang="zh-CN" altLang="en-US" sz="14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都是非常棒的选择</a:t>
            </a:r>
            <a:endParaRPr lang="en-US" altLang="zh-CN" sz="14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7"/>
          <p:cNvSpPr/>
          <p:nvPr/>
        </p:nvSpPr>
        <p:spPr>
          <a:xfrm>
            <a:off x="5930408" y="778881"/>
            <a:ext cx="193896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50" b="0" strike="noStrike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James Arnold                                    service desk manager	                  Manhattan Associates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Picture 4"/>
          <p:cNvPicPr/>
          <p:nvPr/>
        </p:nvPicPr>
        <p:blipFill>
          <a:blip r:embed="rId4"/>
          <a:stretch/>
        </p:blipFill>
        <p:spPr>
          <a:xfrm>
            <a:off x="8014754" y="909900"/>
            <a:ext cx="505800" cy="454320"/>
          </a:xfrm>
          <a:prstGeom prst="rect">
            <a:avLst/>
          </a:prstGeom>
          <a:ln>
            <a:noFill/>
          </a:ln>
        </p:spPr>
      </p:pic>
      <p:sp>
        <p:nvSpPr>
          <p:cNvPr id="357" name="CustomShape 8"/>
          <p:cNvSpPr/>
          <p:nvPr/>
        </p:nvSpPr>
        <p:spPr>
          <a:xfrm>
            <a:off x="120576" y="-129060"/>
            <a:ext cx="8670000" cy="191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“                           </a:t>
            </a:r>
          </a:p>
          <a:p>
            <a:pPr>
              <a:lnSpc>
                <a:spcPct val="100000"/>
              </a:lnSpc>
            </a:pPr>
            <a:r>
              <a:rPr lang="en-US" sz="60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”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9"/>
          <p:cNvSpPr/>
          <p:nvPr/>
        </p:nvSpPr>
        <p:spPr>
          <a:xfrm>
            <a:off x="3352680" y="2266920"/>
            <a:ext cx="1446480" cy="5320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59" name="图片 358"/>
          <p:cNvPicPr/>
          <p:nvPr/>
        </p:nvPicPr>
        <p:blipFill>
          <a:blip r:embed="rId5"/>
          <a:stretch/>
        </p:blipFill>
        <p:spPr>
          <a:xfrm>
            <a:off x="264960" y="4139640"/>
            <a:ext cx="2350440" cy="54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105240" y="1184205"/>
            <a:ext cx="6434640" cy="7877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zh-CN" altLang="en-US" sz="1600" b="1" spc="140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更</a:t>
            </a:r>
            <a:r>
              <a:rPr lang="zh-CN" altLang="en-US" sz="1600" b="1" spc="140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多产品信息，请通过以下联系方式与我们联系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1" name="Picture 2"/>
          <p:cNvPicPr/>
          <p:nvPr/>
        </p:nvPicPr>
        <p:blipFill>
          <a:blip r:embed="rId2"/>
          <a:stretch/>
        </p:blipFill>
        <p:spPr>
          <a:xfrm>
            <a:off x="3562200" y="3325320"/>
            <a:ext cx="2020680" cy="67248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ManageEngineå®æ¹å¾®ä¿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96" y="2128428"/>
            <a:ext cx="1058593" cy="10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89357" y="2233131"/>
            <a:ext cx="2401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技术支</a:t>
            </a:r>
            <a:r>
              <a:rPr lang="zh-CN" altLang="en-US" sz="1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持</a:t>
            </a:r>
            <a:endParaRPr lang="en-US" altLang="zh-CN" sz="12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endParaRPr lang="zh-CN" altLang="en-US" sz="1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电话 ：</a:t>
            </a:r>
            <a:r>
              <a:rPr lang="en-US" altLang="zh-CN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400-660-8680</a:t>
            </a:r>
            <a:br>
              <a:rPr lang="en-US" altLang="zh-CN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邮件 ：</a:t>
            </a:r>
            <a:r>
              <a:rPr lang="en-US" altLang="zh-CN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mes@zohocorp.com.cn</a:t>
            </a:r>
            <a:endParaRPr lang="en-US" altLang="zh-CN" sz="1200" b="0" i="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2200" y="2233131"/>
            <a:ext cx="270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产品购买/市场合</a:t>
            </a:r>
            <a:r>
              <a: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</a:t>
            </a:r>
            <a:endParaRPr lang="en-US" altLang="zh-CN" sz="12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电话 ：010-82637816</a:t>
            </a:r>
          </a:p>
          <a:p>
            <a:r>
              <a: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邮件 ：china-sales@zohocorp.com</a:t>
            </a:r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-35280" y="1607400"/>
            <a:ext cx="9202680" cy="17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0" name="Picture 4"/>
          <p:cNvPicPr/>
          <p:nvPr/>
        </p:nvPicPr>
        <p:blipFill>
          <a:blip r:embed="rId2"/>
          <a:srcRect l="892" t="51012" r="2373"/>
          <a:stretch/>
        </p:blipFill>
        <p:spPr>
          <a:xfrm>
            <a:off x="0" y="3322305"/>
            <a:ext cx="9167400" cy="45719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-9360" y="1607400"/>
            <a:ext cx="9141480" cy="16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36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3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将服务台作为</a:t>
            </a:r>
            <a:r>
              <a:rPr lang="en-US" altLang="zh-CN" sz="3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IT</a:t>
            </a:r>
            <a:r>
              <a:rPr lang="zh-CN" altLang="en-US" sz="3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控制中心</a:t>
            </a:r>
            <a:endParaRPr lang="en-US" altLang="zh-CN" sz="3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altLang="zh-CN" sz="14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生成</a:t>
            </a:r>
            <a:r>
              <a:rPr lang="zh-CN" altLang="en-US" sz="1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富有</a:t>
            </a:r>
            <a:r>
              <a:rPr lang="zh-CN" altLang="en-US" sz="1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洞察力</a:t>
            </a:r>
            <a:r>
              <a:rPr lang="zh-CN" altLang="en-US" sz="1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的数据报</a:t>
            </a:r>
            <a:r>
              <a:rPr lang="zh-CN" altLang="en-US" sz="1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表及控</a:t>
            </a:r>
            <a:r>
              <a:rPr lang="zh-CN" altLang="en-US" sz="1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制面板</a:t>
            </a:r>
            <a:endParaRPr lang="en-US" sz="14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37780" y="3001446"/>
            <a:ext cx="781560" cy="776520"/>
          </a:xfrm>
          <a:prstGeom prst="ellipse">
            <a:avLst/>
          </a:prstGeom>
          <a:solidFill>
            <a:schemeClr val="bg2">
              <a:alpha val="100000"/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3" name="Picture 14"/>
          <p:cNvPicPr/>
          <p:nvPr/>
        </p:nvPicPr>
        <p:blipFill>
          <a:blip r:embed="rId3"/>
          <a:stretch/>
        </p:blipFill>
        <p:spPr>
          <a:xfrm>
            <a:off x="1199340" y="3028086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993950" y="2560619"/>
            <a:ext cx="108434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活动目录</a:t>
            </a:r>
            <a:endParaRPr lang="en-US" altLang="zh-CN" sz="12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管</a:t>
            </a:r>
            <a:r>
              <a:rPr lang="zh-CN" altLang="en-US" sz="12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186540" y="2468880"/>
            <a:ext cx="781560" cy="776520"/>
          </a:xfrm>
          <a:prstGeom prst="ellipse">
            <a:avLst/>
          </a:prstGeom>
          <a:solidFill>
            <a:schemeClr val="accent1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6" name="Picture 15"/>
          <p:cNvPicPr/>
          <p:nvPr/>
        </p:nvPicPr>
        <p:blipFill>
          <a:blip r:embed="rId4"/>
          <a:stretch/>
        </p:blipFill>
        <p:spPr>
          <a:xfrm>
            <a:off x="3191760" y="243180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3085560" y="201744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</a:t>
            </a: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服务</a:t>
            </a:r>
            <a:r>
              <a:rPr 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1536480" y="163980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20000"/>
              <a:lumOff val="8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9" name="Picture 16"/>
          <p:cNvPicPr/>
          <p:nvPr/>
        </p:nvPicPr>
        <p:blipFill>
          <a:blip r:embed="rId5"/>
          <a:stretch/>
        </p:blipFill>
        <p:spPr>
          <a:xfrm>
            <a:off x="1528560" y="1694880"/>
            <a:ext cx="740520" cy="740520"/>
          </a:xfrm>
          <a:prstGeom prst="rect">
            <a:avLst/>
          </a:prstGeom>
          <a:ln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1376280" y="120348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设备</a:t>
            </a:r>
            <a:endParaRPr lang="en-US" altLang="zh-CN" sz="12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4643280" y="1570320"/>
            <a:ext cx="781560" cy="776520"/>
          </a:xfrm>
          <a:prstGeom prst="ellipse">
            <a:avLst/>
          </a:prstGeom>
          <a:solidFill>
            <a:srgbClr val="EDDFA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2" name="Picture 8"/>
          <p:cNvPicPr/>
          <p:nvPr/>
        </p:nvPicPr>
        <p:blipFill>
          <a:blip r:embed="rId6"/>
          <a:stretch/>
        </p:blipFill>
        <p:spPr>
          <a:xfrm>
            <a:off x="4633560" y="155124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173" name="CustomShape 8"/>
          <p:cNvSpPr/>
          <p:nvPr/>
        </p:nvSpPr>
        <p:spPr>
          <a:xfrm>
            <a:off x="4515480" y="1118520"/>
            <a:ext cx="105012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</a:t>
            </a:r>
            <a:r>
              <a:rPr lang="zh-CN" altLang="en-US" sz="1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运营</a:t>
            </a:r>
            <a:r>
              <a:rPr 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9"/>
          <p:cNvSpPr/>
          <p:nvPr/>
        </p:nvSpPr>
        <p:spPr>
          <a:xfrm>
            <a:off x="6684796" y="164430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5" name="Picture 11"/>
          <p:cNvPicPr/>
          <p:nvPr/>
        </p:nvPicPr>
        <p:blipFill>
          <a:blip r:embed="rId7"/>
          <a:stretch/>
        </p:blipFill>
        <p:spPr>
          <a:xfrm>
            <a:off x="6738796" y="168066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176" name="CustomShape 10"/>
          <p:cNvSpPr/>
          <p:nvPr/>
        </p:nvSpPr>
        <p:spPr>
          <a:xfrm>
            <a:off x="6668956" y="1394460"/>
            <a:ext cx="813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</a:t>
            </a: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安全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1"/>
          <p:cNvSpPr/>
          <p:nvPr/>
        </p:nvSpPr>
        <p:spPr>
          <a:xfrm>
            <a:off x="5427360" y="2937394"/>
            <a:ext cx="781560" cy="776520"/>
          </a:xfrm>
          <a:prstGeom prst="ellipse">
            <a:avLst/>
          </a:prstGeom>
          <a:solidFill>
            <a:srgbClr val="C3B0D9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8" name="Picture 18"/>
          <p:cNvPicPr/>
          <p:nvPr/>
        </p:nvPicPr>
        <p:blipFill>
          <a:blip r:embed="rId8"/>
          <a:stretch/>
        </p:blipFill>
        <p:spPr>
          <a:xfrm>
            <a:off x="5483880" y="2989234"/>
            <a:ext cx="668160" cy="668160"/>
          </a:xfrm>
          <a:prstGeom prst="rect">
            <a:avLst/>
          </a:prstGeom>
          <a:ln>
            <a:noFill/>
          </a:ln>
        </p:spPr>
      </p:pic>
      <p:sp>
        <p:nvSpPr>
          <p:cNvPr id="179" name="CustomShape 12"/>
          <p:cNvSpPr/>
          <p:nvPr/>
        </p:nvSpPr>
        <p:spPr>
          <a:xfrm>
            <a:off x="5378760" y="2646514"/>
            <a:ext cx="86904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</a:t>
            </a:r>
            <a:r>
              <a:rPr lang="zh-CN" altLang="en-US" sz="1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分析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3"/>
          <p:cNvSpPr/>
          <p:nvPr/>
        </p:nvSpPr>
        <p:spPr>
          <a:xfrm>
            <a:off x="-25200" y="295560"/>
            <a:ext cx="921888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zh-CN" altLang="en-US" sz="2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服</a:t>
            </a:r>
            <a:r>
              <a:rPr lang="zh-CN" alt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务台的功能</a:t>
            </a:r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28"/>
          <p:cNvPicPr/>
          <p:nvPr/>
        </p:nvPicPr>
        <p:blipFill>
          <a:blip r:embed="rId9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82" name="CustomShape 14"/>
          <p:cNvSpPr/>
          <p:nvPr/>
        </p:nvSpPr>
        <p:spPr>
          <a:xfrm>
            <a:off x="0" y="4192920"/>
            <a:ext cx="9218880" cy="5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zh-CN" altLang="en-US" sz="3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现有问题</a:t>
            </a:r>
            <a:r>
              <a:rPr lang="en-US" sz="3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: </a:t>
            </a:r>
            <a:r>
              <a:rPr lang="zh-CN" alt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所</a:t>
            </a:r>
            <a:r>
              <a:rPr lang="zh-CN" altLang="en-US" sz="32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有服务各</a:t>
            </a:r>
            <a:r>
              <a:rPr lang="zh-CN" alt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自独立运行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197794"/>
            <a:ext cx="921888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zh-CN" alt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影响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28"/>
          <p:cNvPicPr/>
          <p:nvPr/>
        </p:nvPicPr>
        <p:blipFill>
          <a:blip r:embed="rId3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2946600" y="4073433"/>
            <a:ext cx="32752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无法实现</a:t>
            </a:r>
            <a:endParaRPr lang="en-US" altLang="zh-CN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altLang="zh-CN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环境</a:t>
            </a: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的可控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性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与</a:t>
            </a: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可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视</a:t>
            </a: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性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6184540" y="4147103"/>
            <a:ext cx="2970360" cy="564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不能从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帮助台中获取足够的数据来做</a:t>
            </a: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出明智决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策</a:t>
            </a:r>
          </a:p>
        </p:txBody>
      </p:sp>
      <p:sp>
        <p:nvSpPr>
          <p:cNvPr id="189" name="CustomShape 4"/>
          <p:cNvSpPr/>
          <p:nvPr/>
        </p:nvSpPr>
        <p:spPr>
          <a:xfrm>
            <a:off x="9453" y="4075125"/>
            <a:ext cx="2894040" cy="636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缺乏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匹</a:t>
            </a:r>
            <a:r>
              <a:rPr lang="zh-CN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配的服务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台流程</a:t>
            </a:r>
            <a:endParaRPr lang="en-US" altLang="zh-C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影响生产力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</p:txBody>
      </p:sp>
      <p:sp>
        <p:nvSpPr>
          <p:cNvPr id="190" name="Line 5"/>
          <p:cNvSpPr/>
          <p:nvPr/>
        </p:nvSpPr>
        <p:spPr>
          <a:xfrm>
            <a:off x="6082260" y="1199880"/>
            <a:ext cx="360" cy="28195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1" name="Line 6"/>
          <p:cNvSpPr/>
          <p:nvPr/>
        </p:nvSpPr>
        <p:spPr>
          <a:xfrm>
            <a:off x="2955440" y="1199880"/>
            <a:ext cx="360" cy="28195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462A663-C223-4681-A5EF-6741A64E6139}"/>
              </a:ext>
            </a:extLst>
          </p:cNvPr>
          <p:cNvSpPr/>
          <p:nvPr/>
        </p:nvSpPr>
        <p:spPr>
          <a:xfrm>
            <a:off x="200108" y="1267148"/>
            <a:ext cx="2676292" cy="2676292"/>
          </a:xfrm>
          <a:prstGeom prst="ellipse">
            <a:avLst/>
          </a:prstGeom>
          <a:solidFill>
            <a:srgbClr val="A0D5DB">
              <a:alpha val="100000"/>
            </a:srgb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3947E0-7688-4DF7-A04C-40E88C74D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5" y="1882077"/>
            <a:ext cx="1560968" cy="1467310"/>
          </a:xfrm>
          <a:prstGeom prst="rect">
            <a:avLst/>
          </a:prstGeom>
        </p:spPr>
      </p:pic>
      <p:sp>
        <p:nvSpPr>
          <p:cNvPr id="14" name="Oval 15">
            <a:extLst>
              <a:ext uri="{FF2B5EF4-FFF2-40B4-BE49-F238E27FC236}">
                <a16:creationId xmlns:a16="http://schemas.microsoft.com/office/drawing/2014/main" xmlns="" id="{2DE04DC9-FE17-402D-957C-FD79F625DB6B}"/>
              </a:ext>
            </a:extLst>
          </p:cNvPr>
          <p:cNvSpPr/>
          <p:nvPr/>
        </p:nvSpPr>
        <p:spPr>
          <a:xfrm>
            <a:off x="6184540" y="1276200"/>
            <a:ext cx="2676292" cy="2676292"/>
          </a:xfrm>
          <a:prstGeom prst="ellipse">
            <a:avLst/>
          </a:prstGeom>
          <a:solidFill>
            <a:srgbClr val="3DDABD">
              <a:alpha val="100000"/>
            </a:srgb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369A5F43-FEF1-4206-A2EE-7C8FCA176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356" y="1928313"/>
            <a:ext cx="1727621" cy="1382724"/>
          </a:xfrm>
          <a:prstGeom prst="rect">
            <a:avLst/>
          </a:prstGeom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xmlns="" id="{4C11FC66-0D10-408E-B5B0-80B15B66F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404" y="1393310"/>
            <a:ext cx="2485432" cy="24527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8"/>
          <p:cNvPicPr/>
          <p:nvPr/>
        </p:nvPicPr>
        <p:blipFill>
          <a:blip r:embed="rId3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-104138" y="117301"/>
            <a:ext cx="921888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zh-CN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以</a:t>
            </a:r>
            <a:r>
              <a:rPr lang="zh-CN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服</a:t>
            </a:r>
            <a:r>
              <a:rPr lang="zh-CN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务</a:t>
            </a:r>
            <a:r>
              <a:rPr lang="zh-CN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台为核心展开工</a:t>
            </a:r>
            <a:r>
              <a:rPr lang="zh-CN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作</a:t>
            </a:r>
            <a:endParaRPr lang="en-US" altLang="zh-CN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950920" y="416196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20000"/>
              <a:lumOff val="8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6" name="Picture 16"/>
          <p:cNvPicPr/>
          <p:nvPr/>
        </p:nvPicPr>
        <p:blipFill>
          <a:blip r:embed="rId4"/>
          <a:stretch/>
        </p:blipFill>
        <p:spPr>
          <a:xfrm>
            <a:off x="2958120" y="4197960"/>
            <a:ext cx="740520" cy="74052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2805840" y="370656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设备管理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5502600" y="4177440"/>
            <a:ext cx="781560" cy="776520"/>
          </a:xfrm>
          <a:prstGeom prst="ellipse">
            <a:avLst/>
          </a:prstGeom>
          <a:solidFill>
            <a:srgbClr val="EDDFA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9" name="Picture 8"/>
          <p:cNvPicPr/>
          <p:nvPr/>
        </p:nvPicPr>
        <p:blipFill>
          <a:blip r:embed="rId5"/>
          <a:stretch/>
        </p:blipFill>
        <p:spPr>
          <a:xfrm>
            <a:off x="5493240" y="415836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5375160" y="3725640"/>
            <a:ext cx="105012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</a:t>
            </a:r>
            <a:r>
              <a:rPr lang="zh-CN" altLang="en-US" sz="12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运营管理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2341080" y="2256120"/>
            <a:ext cx="781560" cy="776520"/>
          </a:xfrm>
          <a:prstGeom prst="ellipse">
            <a:avLst/>
          </a:prstGeom>
          <a:solidFill>
            <a:schemeClr val="bg2">
              <a:alpha val="100000"/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2" name="Picture 14"/>
          <p:cNvPicPr/>
          <p:nvPr/>
        </p:nvPicPr>
        <p:blipFill>
          <a:blip r:embed="rId6"/>
          <a:stretch/>
        </p:blipFill>
        <p:spPr>
          <a:xfrm>
            <a:off x="2365200" y="228276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203" name="CustomShape 7"/>
          <p:cNvSpPr/>
          <p:nvPr/>
        </p:nvSpPr>
        <p:spPr>
          <a:xfrm>
            <a:off x="1942200" y="1779840"/>
            <a:ext cx="171396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活动目录管理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4238640" y="2664000"/>
            <a:ext cx="781560" cy="776520"/>
          </a:xfrm>
          <a:prstGeom prst="ellipse">
            <a:avLst/>
          </a:prstGeom>
          <a:solidFill>
            <a:schemeClr val="accent1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5" name="Picture 15"/>
          <p:cNvPicPr/>
          <p:nvPr/>
        </p:nvPicPr>
        <p:blipFill>
          <a:blip r:embed="rId7"/>
          <a:stretch/>
        </p:blipFill>
        <p:spPr>
          <a:xfrm>
            <a:off x="4229280" y="264492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206" name="CustomShape 9"/>
          <p:cNvSpPr/>
          <p:nvPr/>
        </p:nvSpPr>
        <p:spPr>
          <a:xfrm>
            <a:off x="4091760" y="220176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服务管理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0"/>
          <p:cNvSpPr/>
          <p:nvPr/>
        </p:nvSpPr>
        <p:spPr>
          <a:xfrm>
            <a:off x="6008760" y="225684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8" name="Picture 11"/>
          <p:cNvPicPr/>
          <p:nvPr/>
        </p:nvPicPr>
        <p:blipFill>
          <a:blip r:embed="rId8"/>
          <a:stretch/>
        </p:blipFill>
        <p:spPr>
          <a:xfrm>
            <a:off x="6062760" y="229320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209" name="CustomShape 11"/>
          <p:cNvSpPr/>
          <p:nvPr/>
        </p:nvSpPr>
        <p:spPr>
          <a:xfrm>
            <a:off x="5992920" y="2007000"/>
            <a:ext cx="813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安全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2"/>
          <p:cNvSpPr/>
          <p:nvPr/>
        </p:nvSpPr>
        <p:spPr>
          <a:xfrm>
            <a:off x="4213080" y="961560"/>
            <a:ext cx="781560" cy="776520"/>
          </a:xfrm>
          <a:prstGeom prst="ellipse">
            <a:avLst/>
          </a:prstGeom>
          <a:solidFill>
            <a:srgbClr val="C3B0D9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1" name="Picture 18"/>
          <p:cNvPicPr/>
          <p:nvPr/>
        </p:nvPicPr>
        <p:blipFill>
          <a:blip r:embed="rId9"/>
          <a:stretch/>
        </p:blipFill>
        <p:spPr>
          <a:xfrm>
            <a:off x="4269600" y="1013400"/>
            <a:ext cx="668160" cy="668160"/>
          </a:xfrm>
          <a:prstGeom prst="rect">
            <a:avLst/>
          </a:prstGeom>
          <a:ln>
            <a:noFill/>
          </a:ln>
        </p:spPr>
      </p:pic>
      <p:sp>
        <p:nvSpPr>
          <p:cNvPr id="212" name="CustomShape 13"/>
          <p:cNvSpPr/>
          <p:nvPr/>
        </p:nvSpPr>
        <p:spPr>
          <a:xfrm>
            <a:off x="4164480" y="670680"/>
            <a:ext cx="86904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</a:t>
            </a:r>
            <a:r>
              <a:rPr lang="zh-CN" altLang="en-US" sz="1200" b="0" strike="noStrike" spc="-1" dirty="0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分析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4"/>
          <p:cNvSpPr/>
          <p:nvPr/>
        </p:nvSpPr>
        <p:spPr>
          <a:xfrm rot="5400000" flipH="1" flipV="1">
            <a:off x="4484520" y="1955160"/>
            <a:ext cx="280440" cy="4428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15"/>
          <p:cNvSpPr/>
          <p:nvPr/>
        </p:nvSpPr>
        <p:spPr>
          <a:xfrm rot="9798000" flipH="1" flipV="1">
            <a:off x="5367600" y="2847240"/>
            <a:ext cx="280440" cy="4392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16"/>
          <p:cNvSpPr/>
          <p:nvPr/>
        </p:nvSpPr>
        <p:spPr>
          <a:xfrm rot="11542134" flipH="1" flipV="1">
            <a:off x="3608640" y="2849040"/>
            <a:ext cx="280440" cy="4428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17"/>
          <p:cNvSpPr/>
          <p:nvPr/>
        </p:nvSpPr>
        <p:spPr>
          <a:xfrm rot="7994205" flipH="1" flipV="1">
            <a:off x="3937320" y="3759120"/>
            <a:ext cx="280440" cy="4500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7" name="CustomShape 18"/>
          <p:cNvSpPr/>
          <p:nvPr/>
        </p:nvSpPr>
        <p:spPr>
          <a:xfrm rot="13559572" flipH="1" flipV="1">
            <a:off x="4986360" y="3750480"/>
            <a:ext cx="280440" cy="4428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35280" y="1607400"/>
            <a:ext cx="9202680" cy="17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9" name="Picture 4"/>
          <p:cNvPicPr/>
          <p:nvPr/>
        </p:nvPicPr>
        <p:blipFill>
          <a:blip r:embed="rId2"/>
          <a:srcRect l="892" t="51012" r="2373"/>
          <a:stretch/>
        </p:blipFill>
        <p:spPr>
          <a:xfrm>
            <a:off x="-113760" y="331956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-9360" y="1607400"/>
            <a:ext cx="9141480" cy="16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36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案例分享</a:t>
            </a:r>
            <a:endParaRPr lang="en-US" altLang="zh-CN" sz="36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altLang="zh-CN" sz="1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Zylker</a:t>
            </a:r>
            <a:r>
              <a:rPr lang="zh-CN" altLang="en-US" sz="1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r>
              <a:rPr lang="en-US" altLang="zh-CN" sz="1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</a:t>
            </a:r>
            <a:r>
              <a:rPr lang="zh-CN" altLang="en-US" sz="1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团队及其工作</a:t>
            </a:r>
            <a:r>
              <a:rPr lang="zh-CN" altLang="en-US" sz="1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点滴</a:t>
            </a:r>
            <a:endParaRPr lang="en-US" altLang="zh-CN" sz="14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Gill Sans Light"/>
              <a:ea typeface="DejaVu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-972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Zylker</a:t>
            </a:r>
            <a:r>
              <a:rPr lang="zh-CN" altLang="en-US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公司的组织结构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84680" y="1056960"/>
            <a:ext cx="162900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>
              <a:lnSpc>
                <a:spcPct val="100000"/>
              </a:lnSpc>
            </a:pPr>
            <a:r>
              <a:rPr lang="zh-CN" alt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企业用户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1815120" y="2458800"/>
            <a:ext cx="10155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WENDY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人力资源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435240" y="4156920"/>
            <a:ext cx="14252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DAVE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人事经理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2962440" y="4155480"/>
            <a:ext cx="13388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JOHN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</a:rPr>
              <a:t>终端用户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Picture 9"/>
          <p:cNvPicPr/>
          <p:nvPr/>
        </p:nvPicPr>
        <p:blipFill>
          <a:blip r:embed="rId2"/>
          <a:stretch/>
        </p:blipFill>
        <p:spPr>
          <a:xfrm>
            <a:off x="6274080" y="973080"/>
            <a:ext cx="897120" cy="897120"/>
          </a:xfrm>
          <a:prstGeom prst="rect">
            <a:avLst/>
          </a:prstGeom>
          <a:ln>
            <a:noFill/>
          </a:ln>
        </p:spPr>
      </p:pic>
      <p:sp>
        <p:nvSpPr>
          <p:cNvPr id="230" name="CustomShape 6"/>
          <p:cNvSpPr/>
          <p:nvPr/>
        </p:nvSpPr>
        <p:spPr>
          <a:xfrm>
            <a:off x="7589520" y="1056960"/>
            <a:ext cx="122940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</a:t>
            </a:r>
            <a:r>
              <a:rPr lang="zh-CN" alt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工程师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7"/>
          <p:cNvSpPr/>
          <p:nvPr/>
        </p:nvSpPr>
        <p:spPr>
          <a:xfrm>
            <a:off x="6237000" y="1869840"/>
            <a:ext cx="97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MARCUS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信息总监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Picture 12"/>
          <p:cNvPicPr/>
          <p:nvPr/>
        </p:nvPicPr>
        <p:blipFill>
          <a:blip r:embed="rId3"/>
          <a:stretch/>
        </p:blipFill>
        <p:spPr>
          <a:xfrm>
            <a:off x="6294240" y="2295000"/>
            <a:ext cx="864360" cy="864360"/>
          </a:xfrm>
          <a:prstGeom prst="rect">
            <a:avLst/>
          </a:prstGeom>
          <a:ln>
            <a:noFill/>
          </a:ln>
        </p:spPr>
      </p:pic>
      <p:sp>
        <p:nvSpPr>
          <p:cNvPr id="233" name="CustomShape 8"/>
          <p:cNvSpPr/>
          <p:nvPr/>
        </p:nvSpPr>
        <p:spPr>
          <a:xfrm>
            <a:off x="5593680" y="3153240"/>
            <a:ext cx="22575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CATRIN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服务经理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Picture 14"/>
          <p:cNvPicPr/>
          <p:nvPr/>
        </p:nvPicPr>
        <p:blipFill>
          <a:blip r:embed="rId4"/>
          <a:stretch/>
        </p:blipFill>
        <p:spPr>
          <a:xfrm>
            <a:off x="6288120" y="3646440"/>
            <a:ext cx="869400" cy="869400"/>
          </a:xfrm>
          <a:prstGeom prst="rect">
            <a:avLst/>
          </a:prstGeom>
          <a:ln>
            <a:noFill/>
          </a:ln>
        </p:spPr>
      </p:pic>
      <p:pic>
        <p:nvPicPr>
          <p:cNvPr id="235" name="Picture 15"/>
          <p:cNvPicPr/>
          <p:nvPr/>
        </p:nvPicPr>
        <p:blipFill>
          <a:blip r:embed="rId5"/>
          <a:stretch/>
        </p:blipFill>
        <p:spPr>
          <a:xfrm>
            <a:off x="4894560" y="3646800"/>
            <a:ext cx="868320" cy="868320"/>
          </a:xfrm>
          <a:prstGeom prst="rect">
            <a:avLst/>
          </a:prstGeom>
          <a:ln>
            <a:noFill/>
          </a:ln>
        </p:spPr>
      </p:pic>
      <p:sp>
        <p:nvSpPr>
          <p:cNvPr id="236" name="CustomShape 9"/>
          <p:cNvSpPr/>
          <p:nvPr/>
        </p:nvSpPr>
        <p:spPr>
          <a:xfrm>
            <a:off x="4552560" y="4517280"/>
            <a:ext cx="1551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JASON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0"/>
          <p:cNvSpPr/>
          <p:nvPr/>
        </p:nvSpPr>
        <p:spPr>
          <a:xfrm>
            <a:off x="6007680" y="4517280"/>
            <a:ext cx="15393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SCOTT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技术支持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Picture 18"/>
          <p:cNvPicPr/>
          <p:nvPr/>
        </p:nvPicPr>
        <p:blipFill>
          <a:blip r:embed="rId6"/>
          <a:stretch/>
        </p:blipFill>
        <p:spPr>
          <a:xfrm>
            <a:off x="7772400" y="3649680"/>
            <a:ext cx="863280" cy="863280"/>
          </a:xfrm>
          <a:prstGeom prst="rect">
            <a:avLst/>
          </a:prstGeom>
          <a:ln>
            <a:noFill/>
          </a:ln>
        </p:spPr>
      </p:pic>
      <p:sp>
        <p:nvSpPr>
          <p:cNvPr id="239" name="CustomShape 11"/>
          <p:cNvSpPr/>
          <p:nvPr/>
        </p:nvSpPr>
        <p:spPr>
          <a:xfrm>
            <a:off x="7379640" y="4517280"/>
            <a:ext cx="164880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ADAM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Picture 20"/>
          <p:cNvPicPr/>
          <p:nvPr/>
        </p:nvPicPr>
        <p:blipFill>
          <a:blip r:embed="rId7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241" name="CustomShape 12"/>
          <p:cNvSpPr/>
          <p:nvPr/>
        </p:nvSpPr>
        <p:spPr>
          <a:xfrm rot="10800000" flipH="1" flipV="1">
            <a:off x="4570200" y="12122280"/>
            <a:ext cx="360" cy="263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1">
                <a:lumMod val="9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xmlns="" id="{BEFCF348-308A-4580-8380-A750B2147F3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05955" y="3154766"/>
            <a:ext cx="866165" cy="869399"/>
          </a:xfrm>
          <a:prstGeom prst="rect">
            <a:avLst/>
          </a:prstGeom>
          <a:ln>
            <a:noFill/>
          </a:ln>
        </p:spPr>
      </p:pic>
      <p:pic>
        <p:nvPicPr>
          <p:cNvPr id="24" name="Picture 35">
            <a:extLst>
              <a:ext uri="{FF2B5EF4-FFF2-40B4-BE49-F238E27FC236}">
                <a16:creationId xmlns:a16="http://schemas.microsoft.com/office/drawing/2014/main" xmlns="" id="{4E1EE4CB-CDB5-48F0-B89F-F08B767A805F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898280" y="1421533"/>
            <a:ext cx="897120" cy="897120"/>
          </a:xfrm>
          <a:prstGeom prst="rect">
            <a:avLst/>
          </a:prstGeom>
          <a:ln w="28440">
            <a:noFill/>
          </a:ln>
        </p:spPr>
      </p:pic>
      <p:pic>
        <p:nvPicPr>
          <p:cNvPr id="25" name="Picture 34">
            <a:extLst>
              <a:ext uri="{FF2B5EF4-FFF2-40B4-BE49-F238E27FC236}">
                <a16:creationId xmlns:a16="http://schemas.microsoft.com/office/drawing/2014/main" xmlns="" id="{CC2CCA13-61F2-4E9E-BC28-98658E397B3F}"/>
              </a:ext>
            </a:extLst>
          </p:cNvPr>
          <p:cNvPicPr/>
          <p:nvPr/>
        </p:nvPicPr>
        <p:blipFill>
          <a:blip r:embed="rId10"/>
          <a:srcRect l="61" r="61"/>
          <a:stretch/>
        </p:blipFill>
        <p:spPr>
          <a:xfrm>
            <a:off x="3195442" y="3161135"/>
            <a:ext cx="863279" cy="8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-25560" y="1893240"/>
            <a:ext cx="9202680" cy="121032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0" y="1893240"/>
            <a:ext cx="9141480" cy="117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36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Zylker</a:t>
            </a:r>
            <a:r>
              <a:rPr lang="zh-CN" altLang="en-U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的</a:t>
            </a:r>
            <a:r>
              <a:rPr lang="en-U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IT</a:t>
            </a:r>
            <a:r>
              <a:rPr lang="zh-CN" altLang="en-U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组需要更多的人手</a:t>
            </a:r>
            <a:endParaRPr lang="en-US" altLang="zh-CN" sz="36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altLang="zh-CN" sz="1400" b="0" strike="noStrike" spc="-1" dirty="0">
              <a:solidFill>
                <a:srgbClr val="3E877E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b="0" strike="noStrike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面对的挑战</a:t>
            </a:r>
            <a:r>
              <a:rPr lang="en-US" sz="1400" b="0" strike="noStrike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: </a:t>
            </a:r>
            <a:r>
              <a:rPr lang="zh-CN" altLang="en-US" sz="1400" b="0" strike="noStrike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通过有洞察力的报</a:t>
            </a:r>
            <a:r>
              <a:rPr lang="zh-CN" altLang="en-US" sz="1400" b="0" strike="noStrike" spc="-1" dirty="0" smtClean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表来体</a:t>
            </a:r>
            <a:r>
              <a:rPr lang="zh-CN" altLang="en-US" sz="1400" b="0" strike="noStrike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现</a:t>
            </a:r>
            <a:r>
              <a:rPr lang="en-US" altLang="zh-CN" sz="1400" b="0" strike="noStrike" spc="-1" dirty="0" smtClean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IT</a:t>
            </a:r>
            <a:r>
              <a:rPr lang="zh-CN" altLang="en-US" sz="1400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团队</a:t>
            </a:r>
            <a:r>
              <a:rPr lang="zh-CN" altLang="en-US" sz="1400" spc="-1" dirty="0" smtClean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的</a:t>
            </a:r>
            <a:r>
              <a:rPr lang="zh-CN" altLang="en-US" sz="1400" spc="-1" dirty="0">
                <a:solidFill>
                  <a:srgbClr val="3E877E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价值，打造更好的管理体系</a:t>
            </a:r>
            <a:endParaRPr lang="en-US" altLang="zh-CN" sz="1400" b="0" strike="noStrike" spc="-1" dirty="0">
              <a:solidFill>
                <a:srgbClr val="3E877E"/>
              </a:solidFill>
              <a:uFill>
                <a:solidFill>
                  <a:srgbClr val="FFFFFF"/>
                </a:solidFill>
              </a:uFill>
              <a:latin typeface="Avenir Light"/>
              <a:ea typeface="DejaVu Sans"/>
            </a:endParaRPr>
          </a:p>
        </p:txBody>
      </p:sp>
      <p:pic>
        <p:nvPicPr>
          <p:cNvPr id="244" name="Picture 3"/>
          <p:cNvPicPr/>
          <p:nvPr/>
        </p:nvPicPr>
        <p:blipFill>
          <a:blip r:embed="rId2"/>
          <a:srcRect l="892" t="51012" r="2373"/>
          <a:stretch/>
        </p:blipFill>
        <p:spPr>
          <a:xfrm>
            <a:off x="-25560" y="3071880"/>
            <a:ext cx="9202680" cy="457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 rot="21540000">
            <a:off x="7317720" y="913840"/>
            <a:ext cx="159264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endParaRPr lang="en-US" altLang="zh-CN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Next Regular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越来越多的资产，越来越多的用户和工单需要处理，我们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迫切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需要更多的人手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…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Next Regular"/>
              <a:ea typeface="DejaVu Sans"/>
            </a:endParaRPr>
          </a:p>
        </p:txBody>
      </p:sp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5802840" y="1819080"/>
            <a:ext cx="1504080" cy="1504080"/>
          </a:xfrm>
          <a:prstGeom prst="rect">
            <a:avLst/>
          </a:prstGeom>
          <a:ln>
            <a:noFill/>
          </a:ln>
        </p:spPr>
      </p:pic>
      <p:pic>
        <p:nvPicPr>
          <p:cNvPr id="247" name="Picture 3"/>
          <p:cNvPicPr/>
          <p:nvPr/>
        </p:nvPicPr>
        <p:blipFill>
          <a:blip r:embed="rId3"/>
          <a:stretch/>
        </p:blipFill>
        <p:spPr>
          <a:xfrm>
            <a:off x="539280" y="2429640"/>
            <a:ext cx="282240" cy="28224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7168320" y="839880"/>
            <a:ext cx="1882800" cy="1434240"/>
          </a:xfrm>
          <a:prstGeom prst="wedgeEllipseCallout">
            <a:avLst>
              <a:gd name="adj1" fmla="val -54451"/>
              <a:gd name="adj2" fmla="val 37201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9" name="Picture 5"/>
          <p:cNvPicPr/>
          <p:nvPr/>
        </p:nvPicPr>
        <p:blipFill>
          <a:blip r:embed="rId3"/>
          <a:stretch/>
        </p:blipFill>
        <p:spPr>
          <a:xfrm rot="10800000">
            <a:off x="1010160" y="3009600"/>
            <a:ext cx="21600" cy="22320"/>
          </a:xfrm>
          <a:prstGeom prst="rect">
            <a:avLst/>
          </a:prstGeom>
          <a:ln>
            <a:noFill/>
          </a:ln>
        </p:spPr>
      </p:pic>
      <p:pic>
        <p:nvPicPr>
          <p:cNvPr id="250" name="Picture 6"/>
          <p:cNvPicPr/>
          <p:nvPr/>
        </p:nvPicPr>
        <p:blipFill>
          <a:blip r:embed="rId3"/>
          <a:stretch/>
        </p:blipFill>
        <p:spPr>
          <a:xfrm>
            <a:off x="823320" y="24296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51" name="Picture 7"/>
          <p:cNvPicPr/>
          <p:nvPr/>
        </p:nvPicPr>
        <p:blipFill>
          <a:blip r:embed="rId3"/>
          <a:stretch/>
        </p:blipFill>
        <p:spPr>
          <a:xfrm>
            <a:off x="1107000" y="24296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52" name="Picture 8"/>
          <p:cNvPicPr/>
          <p:nvPr/>
        </p:nvPicPr>
        <p:blipFill>
          <a:blip r:embed="rId4"/>
          <a:srcRect l="6269" t="43510" r="6452" b="15990"/>
          <a:stretch/>
        </p:blipFill>
        <p:spPr>
          <a:xfrm rot="5400000">
            <a:off x="1343520" y="2283480"/>
            <a:ext cx="1238040" cy="573840"/>
          </a:xfrm>
          <a:prstGeom prst="rect">
            <a:avLst/>
          </a:prstGeom>
          <a:ln>
            <a:noFill/>
          </a:ln>
        </p:spPr>
      </p:pic>
      <p:pic>
        <p:nvPicPr>
          <p:cNvPr id="253" name="Picture 9"/>
          <p:cNvPicPr/>
          <p:nvPr/>
        </p:nvPicPr>
        <p:blipFill>
          <a:blip r:embed="rId4"/>
          <a:srcRect l="15342" t="3021" r="38200" b="54749"/>
          <a:stretch/>
        </p:blipFill>
        <p:spPr>
          <a:xfrm rot="5400000">
            <a:off x="2797920" y="2286000"/>
            <a:ext cx="626400" cy="569160"/>
          </a:xfrm>
          <a:prstGeom prst="rect">
            <a:avLst/>
          </a:prstGeom>
          <a:ln>
            <a:noFill/>
          </a:ln>
        </p:spPr>
      </p:pic>
      <p:pic>
        <p:nvPicPr>
          <p:cNvPr id="254" name="Picture 10"/>
          <p:cNvPicPr/>
          <p:nvPr/>
        </p:nvPicPr>
        <p:blipFill>
          <a:blip r:embed="rId4"/>
          <a:srcRect l="16561" t="4261" r="14540" b="55231"/>
          <a:stretch/>
        </p:blipFill>
        <p:spPr>
          <a:xfrm rot="5400000">
            <a:off x="2049480" y="2283480"/>
            <a:ext cx="977040" cy="574200"/>
          </a:xfrm>
          <a:prstGeom prst="rect">
            <a:avLst/>
          </a:prstGeom>
          <a:ln>
            <a:noFill/>
          </a:ln>
        </p:spPr>
      </p:pic>
      <p:pic>
        <p:nvPicPr>
          <p:cNvPr id="255" name="Picture 11"/>
          <p:cNvPicPr/>
          <p:nvPr/>
        </p:nvPicPr>
        <p:blipFill>
          <a:blip r:embed="rId4"/>
          <a:srcRect l="111940" t="1490" r="-28751" b="14268"/>
          <a:stretch/>
        </p:blipFill>
        <p:spPr>
          <a:xfrm rot="5400000">
            <a:off x="2729880" y="1973160"/>
            <a:ext cx="237240" cy="1195200"/>
          </a:xfrm>
          <a:prstGeom prst="rect">
            <a:avLst/>
          </a:prstGeom>
          <a:ln>
            <a:noFill/>
          </a:ln>
        </p:spPr>
      </p:pic>
      <p:pic>
        <p:nvPicPr>
          <p:cNvPr id="256" name="Picture 12"/>
          <p:cNvPicPr/>
          <p:nvPr/>
        </p:nvPicPr>
        <p:blipFill>
          <a:blip r:embed="rId4"/>
          <a:srcRect l="16998" t="4690" r="59459" b="56280"/>
          <a:stretch/>
        </p:blipFill>
        <p:spPr>
          <a:xfrm rot="5400000">
            <a:off x="3507120" y="2294280"/>
            <a:ext cx="333000" cy="552960"/>
          </a:xfrm>
          <a:prstGeom prst="rect">
            <a:avLst/>
          </a:prstGeom>
          <a:ln>
            <a:noFill/>
          </a:ln>
        </p:spPr>
      </p:pic>
      <p:pic>
        <p:nvPicPr>
          <p:cNvPr id="257" name="Picture 13"/>
          <p:cNvPicPr/>
          <p:nvPr/>
        </p:nvPicPr>
        <p:blipFill>
          <a:blip r:embed="rId3"/>
          <a:stretch/>
        </p:blipFill>
        <p:spPr>
          <a:xfrm>
            <a:off x="1390680" y="24296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58" name="Picture 14"/>
          <p:cNvPicPr/>
          <p:nvPr/>
        </p:nvPicPr>
        <p:blipFill>
          <a:blip r:embed="rId3"/>
          <a:stretch/>
        </p:blipFill>
        <p:spPr>
          <a:xfrm>
            <a:off x="255600" y="2429640"/>
            <a:ext cx="282240" cy="282240"/>
          </a:xfrm>
          <a:prstGeom prst="rect">
            <a:avLst/>
          </a:prstGeom>
          <a:ln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0" y="7056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我们也需要帮助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Picture 16"/>
          <p:cNvPicPr/>
          <p:nvPr/>
        </p:nvPicPr>
        <p:blipFill>
          <a:blip r:embed="rId5"/>
          <a:srcRect l="892" t="51012" r="2373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pic>
        <p:nvPicPr>
          <p:cNvPr id="261" name="Picture 17"/>
          <p:cNvPicPr/>
          <p:nvPr/>
        </p:nvPicPr>
        <p:blipFill>
          <a:blip r:embed="rId6"/>
          <a:stretch/>
        </p:blipFill>
        <p:spPr>
          <a:xfrm>
            <a:off x="4332600" y="855360"/>
            <a:ext cx="962280" cy="96228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4364640" y="1863360"/>
            <a:ext cx="950040" cy="2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JASON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Picture 19"/>
          <p:cNvPicPr/>
          <p:nvPr/>
        </p:nvPicPr>
        <p:blipFill>
          <a:blip r:embed="rId7"/>
          <a:stretch/>
        </p:blipFill>
        <p:spPr>
          <a:xfrm>
            <a:off x="4340880" y="2096280"/>
            <a:ext cx="945360" cy="945360"/>
          </a:xfrm>
          <a:prstGeom prst="rect">
            <a:avLst/>
          </a:prstGeom>
          <a:ln>
            <a:noFill/>
          </a:ln>
        </p:spPr>
      </p:pic>
      <p:sp>
        <p:nvSpPr>
          <p:cNvPr id="264" name="CustomShape 5"/>
          <p:cNvSpPr/>
          <p:nvPr/>
        </p:nvSpPr>
        <p:spPr>
          <a:xfrm>
            <a:off x="4364640" y="3040560"/>
            <a:ext cx="897840" cy="30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SCOTT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21"/>
          <p:cNvPicPr/>
          <p:nvPr/>
        </p:nvPicPr>
        <p:blipFill>
          <a:blip r:embed="rId8"/>
          <a:stretch/>
        </p:blipFill>
        <p:spPr>
          <a:xfrm>
            <a:off x="4336560" y="3324600"/>
            <a:ext cx="954000" cy="954000"/>
          </a:xfrm>
          <a:prstGeom prst="rect">
            <a:avLst/>
          </a:prstGeom>
          <a:ln>
            <a:noFill/>
          </a:ln>
        </p:spPr>
      </p:pic>
      <p:sp>
        <p:nvSpPr>
          <p:cNvPr id="266" name="CustomShape 6"/>
          <p:cNvSpPr/>
          <p:nvPr/>
        </p:nvSpPr>
        <p:spPr>
          <a:xfrm>
            <a:off x="4364640" y="4280040"/>
            <a:ext cx="897840" cy="2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ADAM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12070</TotalTime>
  <Words>887</Words>
  <Application>Microsoft Office PowerPoint</Application>
  <PresentationFormat>全屏显示(16:9)</PresentationFormat>
  <Paragraphs>128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Avenir Light</vt:lpstr>
      <vt:lpstr>Avenir Next Regular</vt:lpstr>
      <vt:lpstr>DejaVu Sans</vt:lpstr>
      <vt:lpstr>Gill Sans Light</vt:lpstr>
      <vt:lpstr>Quicksand</vt:lpstr>
      <vt:lpstr>Raleway Light</vt:lpstr>
      <vt:lpstr>Rockwell</vt:lpstr>
      <vt:lpstr>Source Sans Pro-demi_bold</vt:lpstr>
      <vt:lpstr>宋体</vt:lpstr>
      <vt:lpstr>微软雅黑</vt:lpstr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Zoho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ASHWIN</dc:creator>
  <dc:description/>
  <cp:lastModifiedBy>Windows 用户</cp:lastModifiedBy>
  <cp:revision>82</cp:revision>
  <dcterms:created xsi:type="dcterms:W3CDTF">2010-03-09T10:03:29Z</dcterms:created>
  <dcterms:modified xsi:type="dcterms:W3CDTF">2019-02-19T02:24:55Z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Zoho Corp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