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notesMasterIdLst>
    <p:notesMasterId r:id="rId32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9144000" cy="5143500" type="screen16x9"/>
  <p:notesSz cx="7772400" cy="10058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9B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5E92C-67DF-4A1E-B506-4A4379D71ABB}" type="datetimeFigureOut">
              <a:rPr lang="zh-CN" altLang="en-US" smtClean="0"/>
              <a:t>2018/10/17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93627-0A65-4586-88E1-7E62EA64E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520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93627-0A65-4586-88E1-7E62EA64E5C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9523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93627-0A65-4586-88E1-7E62EA64E5C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811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93627-0A65-4586-88E1-7E62EA64E5C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5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3970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381320" y="3305880"/>
            <a:ext cx="3970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585080" y="161856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585080" y="330588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1381320" y="330588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3970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1381320" y="1618560"/>
            <a:ext cx="3970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图片 33"/>
          <p:cNvPicPr/>
          <p:nvPr/>
        </p:nvPicPr>
        <p:blipFill>
          <a:blip r:embed="rId2"/>
          <a:stretch/>
        </p:blipFill>
        <p:spPr>
          <a:xfrm>
            <a:off x="1380960" y="3074760"/>
            <a:ext cx="397080" cy="316440"/>
          </a:xfrm>
          <a:prstGeom prst="rect">
            <a:avLst/>
          </a:prstGeom>
          <a:ln>
            <a:noFill/>
          </a:ln>
        </p:spPr>
      </p:pic>
      <p:pic>
        <p:nvPicPr>
          <p:cNvPr id="35" name="图片 34"/>
          <p:cNvPicPr/>
          <p:nvPr/>
        </p:nvPicPr>
        <p:blipFill>
          <a:blip r:embed="rId2"/>
          <a:stretch/>
        </p:blipFill>
        <p:spPr>
          <a:xfrm>
            <a:off x="1380960" y="3074760"/>
            <a:ext cx="397080" cy="316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1381320" y="954360"/>
            <a:ext cx="397080" cy="455796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3970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6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1585080" y="1618560"/>
            <a:ext cx="1936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1441440" y="291960"/>
            <a:ext cx="3876840" cy="5795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1381320" y="330588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1585080" y="1618560"/>
            <a:ext cx="1936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381320" y="954360"/>
            <a:ext cx="397080" cy="455796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6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1585080" y="161856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1585080" y="330588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1585080" y="161856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1381320" y="3305880"/>
            <a:ext cx="3970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3970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1381320" y="3305880"/>
            <a:ext cx="3970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1585080" y="161856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1585080" y="330588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1381320" y="330588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3970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1381320" y="1618560"/>
            <a:ext cx="3970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图片 71"/>
          <p:cNvPicPr/>
          <p:nvPr/>
        </p:nvPicPr>
        <p:blipFill>
          <a:blip r:embed="rId2"/>
          <a:stretch/>
        </p:blipFill>
        <p:spPr>
          <a:xfrm>
            <a:off x="1380960" y="3074760"/>
            <a:ext cx="397080" cy="316440"/>
          </a:xfrm>
          <a:prstGeom prst="rect">
            <a:avLst/>
          </a:prstGeom>
          <a:ln>
            <a:noFill/>
          </a:ln>
        </p:spPr>
      </p:pic>
      <p:pic>
        <p:nvPicPr>
          <p:cNvPr id="73" name="图片 72"/>
          <p:cNvPicPr/>
          <p:nvPr/>
        </p:nvPicPr>
        <p:blipFill>
          <a:blip r:embed="rId2"/>
          <a:stretch/>
        </p:blipFill>
        <p:spPr>
          <a:xfrm>
            <a:off x="1380960" y="3074760"/>
            <a:ext cx="397080" cy="316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1381320" y="954360"/>
            <a:ext cx="397080" cy="455796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3970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6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1585080" y="1618560"/>
            <a:ext cx="1936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3970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1441440" y="291960"/>
            <a:ext cx="3876840" cy="5795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1381320" y="330588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1585080" y="1618560"/>
            <a:ext cx="1936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6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1585080" y="161856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1585080" y="330588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1585080" y="161856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1381320" y="3305880"/>
            <a:ext cx="3970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3970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1381320" y="3305880"/>
            <a:ext cx="3970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1585080" y="161856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1585080" y="330588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1381320" y="330588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3970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1381320" y="1618560"/>
            <a:ext cx="3970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1" name="图片 110"/>
          <p:cNvPicPr/>
          <p:nvPr/>
        </p:nvPicPr>
        <p:blipFill>
          <a:blip r:embed="rId2"/>
          <a:stretch/>
        </p:blipFill>
        <p:spPr>
          <a:xfrm>
            <a:off x="1380960" y="3074760"/>
            <a:ext cx="397080" cy="316440"/>
          </a:xfrm>
          <a:prstGeom prst="rect">
            <a:avLst/>
          </a:prstGeom>
          <a:ln>
            <a:noFill/>
          </a:ln>
        </p:spPr>
      </p:pic>
      <p:pic>
        <p:nvPicPr>
          <p:cNvPr id="112" name="图片 111"/>
          <p:cNvPicPr/>
          <p:nvPr/>
        </p:nvPicPr>
        <p:blipFill>
          <a:blip r:embed="rId2"/>
          <a:stretch/>
        </p:blipFill>
        <p:spPr>
          <a:xfrm>
            <a:off x="1380960" y="3074760"/>
            <a:ext cx="397080" cy="316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subTitle"/>
          </p:nvPr>
        </p:nvSpPr>
        <p:spPr>
          <a:xfrm>
            <a:off x="1381320" y="954360"/>
            <a:ext cx="397080" cy="455796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3970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6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1585080" y="1618560"/>
            <a:ext cx="1936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6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1585080" y="1618560"/>
            <a:ext cx="1936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ubTitle"/>
          </p:nvPr>
        </p:nvSpPr>
        <p:spPr>
          <a:xfrm>
            <a:off x="1441440" y="291960"/>
            <a:ext cx="3876840" cy="5795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1381320" y="330588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1585080" y="1618560"/>
            <a:ext cx="1936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6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1585080" y="161856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1585080" y="330588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1585080" y="161856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1381320" y="3305880"/>
            <a:ext cx="3970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3970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1381320" y="3305880"/>
            <a:ext cx="3970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1585080" y="161856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1585080" y="330588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1381320" y="330588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3970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1381320" y="1618560"/>
            <a:ext cx="3970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0" name="图片 149"/>
          <p:cNvPicPr/>
          <p:nvPr/>
        </p:nvPicPr>
        <p:blipFill>
          <a:blip r:embed="rId2"/>
          <a:stretch/>
        </p:blipFill>
        <p:spPr>
          <a:xfrm>
            <a:off x="1380960" y="3074760"/>
            <a:ext cx="397080" cy="316440"/>
          </a:xfrm>
          <a:prstGeom prst="rect">
            <a:avLst/>
          </a:prstGeom>
          <a:ln>
            <a:noFill/>
          </a:ln>
        </p:spPr>
      </p:pic>
      <p:pic>
        <p:nvPicPr>
          <p:cNvPr id="151" name="图片 150"/>
          <p:cNvPicPr/>
          <p:nvPr/>
        </p:nvPicPr>
        <p:blipFill>
          <a:blip r:embed="rId2"/>
          <a:stretch/>
        </p:blipFill>
        <p:spPr>
          <a:xfrm>
            <a:off x="1380960" y="3074760"/>
            <a:ext cx="397080" cy="316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subTitle"/>
          </p:nvPr>
        </p:nvSpPr>
        <p:spPr>
          <a:xfrm>
            <a:off x="1381320" y="954360"/>
            <a:ext cx="397080" cy="455796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3970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6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1585080" y="1618560"/>
            <a:ext cx="1936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ubTitle"/>
          </p:nvPr>
        </p:nvSpPr>
        <p:spPr>
          <a:xfrm>
            <a:off x="1441440" y="291960"/>
            <a:ext cx="3876840" cy="5795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1381320" y="330588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1585080" y="1618560"/>
            <a:ext cx="1936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6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1585080" y="161856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1585080" y="330588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1585080" y="161856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1381320" y="3305880"/>
            <a:ext cx="3970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3970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1381320" y="3305880"/>
            <a:ext cx="3970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1585080" y="161856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1585080" y="330588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5"/>
          <p:cNvSpPr>
            <a:spLocks noGrp="1"/>
          </p:cNvSpPr>
          <p:nvPr>
            <p:ph type="body"/>
          </p:nvPr>
        </p:nvSpPr>
        <p:spPr>
          <a:xfrm>
            <a:off x="1381320" y="330588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441440" y="291960"/>
            <a:ext cx="3876840" cy="5795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3970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1381320" y="1618560"/>
            <a:ext cx="3970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8" name="图片 187"/>
          <p:cNvPicPr/>
          <p:nvPr/>
        </p:nvPicPr>
        <p:blipFill>
          <a:blip r:embed="rId2"/>
          <a:stretch/>
        </p:blipFill>
        <p:spPr>
          <a:xfrm>
            <a:off x="1380960" y="3074760"/>
            <a:ext cx="397080" cy="316440"/>
          </a:xfrm>
          <a:prstGeom prst="rect">
            <a:avLst/>
          </a:prstGeom>
          <a:ln>
            <a:noFill/>
          </a:ln>
        </p:spPr>
      </p:pic>
      <p:pic>
        <p:nvPicPr>
          <p:cNvPr id="189" name="图片 188"/>
          <p:cNvPicPr/>
          <p:nvPr/>
        </p:nvPicPr>
        <p:blipFill>
          <a:blip r:embed="rId2"/>
          <a:stretch/>
        </p:blipFill>
        <p:spPr>
          <a:xfrm>
            <a:off x="1380960" y="3074760"/>
            <a:ext cx="397080" cy="316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subTitle"/>
          </p:nvPr>
        </p:nvSpPr>
        <p:spPr>
          <a:xfrm>
            <a:off x="1381320" y="954360"/>
            <a:ext cx="397080" cy="455796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3970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6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1585080" y="1618560"/>
            <a:ext cx="1936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subTitle"/>
          </p:nvPr>
        </p:nvSpPr>
        <p:spPr>
          <a:xfrm>
            <a:off x="1441440" y="291960"/>
            <a:ext cx="3876840" cy="5795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1381320" y="330588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1585080" y="1618560"/>
            <a:ext cx="1936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6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1585080" y="161856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1585080" y="330588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1585080" y="161856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1381320" y="3305880"/>
            <a:ext cx="3970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1381320" y="330588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1585080" y="1618560"/>
            <a:ext cx="1936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3970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1381320" y="3305880"/>
            <a:ext cx="3970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1585080" y="161856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1585080" y="330588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PlaceHolder 5"/>
          <p:cNvSpPr>
            <a:spLocks noGrp="1"/>
          </p:cNvSpPr>
          <p:nvPr>
            <p:ph type="body"/>
          </p:nvPr>
        </p:nvSpPr>
        <p:spPr>
          <a:xfrm>
            <a:off x="1381320" y="330588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3970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1381320" y="1618560"/>
            <a:ext cx="3970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6" name="图片 225"/>
          <p:cNvPicPr/>
          <p:nvPr/>
        </p:nvPicPr>
        <p:blipFill>
          <a:blip r:embed="rId2"/>
          <a:stretch/>
        </p:blipFill>
        <p:spPr>
          <a:xfrm>
            <a:off x="1380960" y="3074760"/>
            <a:ext cx="397080" cy="316440"/>
          </a:xfrm>
          <a:prstGeom prst="rect">
            <a:avLst/>
          </a:prstGeom>
          <a:ln>
            <a:noFill/>
          </a:ln>
        </p:spPr>
      </p:pic>
      <p:pic>
        <p:nvPicPr>
          <p:cNvPr id="227" name="图片 226"/>
          <p:cNvPicPr/>
          <p:nvPr/>
        </p:nvPicPr>
        <p:blipFill>
          <a:blip r:embed="rId2"/>
          <a:stretch/>
        </p:blipFill>
        <p:spPr>
          <a:xfrm>
            <a:off x="1380960" y="3074760"/>
            <a:ext cx="397080" cy="316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subTitle"/>
          </p:nvPr>
        </p:nvSpPr>
        <p:spPr>
          <a:xfrm>
            <a:off x="1381320" y="954360"/>
            <a:ext cx="397080" cy="455796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3970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6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1585080" y="1618560"/>
            <a:ext cx="1936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subTitle"/>
          </p:nvPr>
        </p:nvSpPr>
        <p:spPr>
          <a:xfrm>
            <a:off x="1441440" y="291960"/>
            <a:ext cx="3876840" cy="5795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1381320" y="330588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1585080" y="1618560"/>
            <a:ext cx="1936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6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585080" y="161856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585080" y="330588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6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1585080" y="161856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1585080" y="330588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1585080" y="161856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body"/>
          </p:nvPr>
        </p:nvSpPr>
        <p:spPr>
          <a:xfrm>
            <a:off x="1381320" y="3305880"/>
            <a:ext cx="3970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3970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1381320" y="3305880"/>
            <a:ext cx="3970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1585080" y="161856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1585080" y="330588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PlaceHolder 5"/>
          <p:cNvSpPr>
            <a:spLocks noGrp="1"/>
          </p:cNvSpPr>
          <p:nvPr>
            <p:ph type="body"/>
          </p:nvPr>
        </p:nvSpPr>
        <p:spPr>
          <a:xfrm>
            <a:off x="1381320" y="330588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3970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1381320" y="1618560"/>
            <a:ext cx="397080" cy="32295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6" name="图片 265"/>
          <p:cNvPicPr/>
          <p:nvPr/>
        </p:nvPicPr>
        <p:blipFill>
          <a:blip r:embed="rId2"/>
          <a:stretch/>
        </p:blipFill>
        <p:spPr>
          <a:xfrm>
            <a:off x="1380960" y="3074760"/>
            <a:ext cx="397080" cy="316440"/>
          </a:xfrm>
          <a:prstGeom prst="rect">
            <a:avLst/>
          </a:prstGeom>
          <a:ln>
            <a:noFill/>
          </a:ln>
        </p:spPr>
      </p:pic>
      <p:pic>
        <p:nvPicPr>
          <p:cNvPr id="267" name="图片 266"/>
          <p:cNvPicPr/>
          <p:nvPr/>
        </p:nvPicPr>
        <p:blipFill>
          <a:blip r:embed="rId2"/>
          <a:stretch/>
        </p:blipFill>
        <p:spPr>
          <a:xfrm>
            <a:off x="1380960" y="3074760"/>
            <a:ext cx="397080" cy="316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502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381320" y="161856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585080" y="1618560"/>
            <a:ext cx="1936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381320" y="3305880"/>
            <a:ext cx="397080" cy="15404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-6120" y="3676680"/>
            <a:ext cx="91605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CustomShape 2"/>
          <p:cNvSpPr/>
          <p:nvPr/>
        </p:nvSpPr>
        <p:spPr>
          <a:xfrm>
            <a:off x="1117800" y="3323160"/>
            <a:ext cx="718560" cy="718560"/>
          </a:xfrm>
          <a:prstGeom prst="ellipse">
            <a:avLst/>
          </a:prstGeom>
          <a:solidFill>
            <a:srgbClr val="409B9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0" y="942840"/>
            <a:ext cx="1374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CCCC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CustomShape 2"/>
          <p:cNvSpPr/>
          <p:nvPr/>
        </p:nvSpPr>
        <p:spPr>
          <a:xfrm>
            <a:off x="1023480" y="596880"/>
            <a:ext cx="718560" cy="718560"/>
          </a:xfrm>
          <a:prstGeom prst="ellipse">
            <a:avLst/>
          </a:prstGeom>
          <a:solidFill>
            <a:srgbClr val="409B9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3"/>
          <p:cNvSpPr/>
          <p:nvPr/>
        </p:nvSpPr>
        <p:spPr>
          <a:xfrm>
            <a:off x="5265720" y="917280"/>
            <a:ext cx="38768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CCCC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PlaceHolder 4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4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-6120" y="2571840"/>
            <a:ext cx="19828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CCCC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2"/>
          <p:cNvSpPr/>
          <p:nvPr/>
        </p:nvSpPr>
        <p:spPr>
          <a:xfrm>
            <a:off x="1263240" y="2201040"/>
            <a:ext cx="718560" cy="718560"/>
          </a:xfrm>
          <a:prstGeom prst="ellipse">
            <a:avLst/>
          </a:prstGeom>
          <a:solidFill>
            <a:srgbClr val="409B9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3"/>
          <p:cNvSpPr/>
          <p:nvPr/>
        </p:nvSpPr>
        <p:spPr>
          <a:xfrm>
            <a:off x="5898960" y="2571840"/>
            <a:ext cx="32497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CCCC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4644000" y="3676680"/>
            <a:ext cx="360" cy="147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CCCC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2"/>
          <p:cNvSpPr/>
          <p:nvPr/>
        </p:nvSpPr>
        <p:spPr>
          <a:xfrm>
            <a:off x="4288320" y="3393000"/>
            <a:ext cx="718560" cy="718560"/>
          </a:xfrm>
          <a:prstGeom prst="ellipse">
            <a:avLst/>
          </a:prstGeom>
          <a:solidFill>
            <a:srgbClr val="409B9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-6120" y="4513680"/>
            <a:ext cx="91605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CCCC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2"/>
          <p:cNvSpPr/>
          <p:nvPr/>
        </p:nvSpPr>
        <p:spPr>
          <a:xfrm>
            <a:off x="4293720" y="4235400"/>
            <a:ext cx="718560" cy="718560"/>
          </a:xfrm>
          <a:prstGeom prst="ellipse">
            <a:avLst/>
          </a:prstGeom>
          <a:solidFill>
            <a:srgbClr val="409B9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0" y="934200"/>
            <a:ext cx="1374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CCCC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2"/>
          <p:cNvSpPr/>
          <p:nvPr/>
        </p:nvSpPr>
        <p:spPr>
          <a:xfrm>
            <a:off x="1014840" y="606600"/>
            <a:ext cx="718560" cy="718560"/>
          </a:xfrm>
          <a:prstGeom prst="ellipse">
            <a:avLst/>
          </a:prstGeom>
          <a:solidFill>
            <a:srgbClr val="409B9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3"/>
          <p:cNvSpPr/>
          <p:nvPr/>
        </p:nvSpPr>
        <p:spPr>
          <a:xfrm>
            <a:off x="5265720" y="882720"/>
            <a:ext cx="38768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CCCC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PlaceHolder 4"/>
          <p:cNvSpPr>
            <a:spLocks noGrp="1"/>
          </p:cNvSpPr>
          <p:nvPr>
            <p:ph type="title"/>
          </p:nvPr>
        </p:nvSpPr>
        <p:spPr>
          <a:xfrm>
            <a:off x="1441440" y="291960"/>
            <a:ext cx="3876840" cy="124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PlaceHolder 5"/>
          <p:cNvSpPr>
            <a:spLocks noGrp="1"/>
          </p:cNvSpPr>
          <p:nvPr>
            <p:ph type="body"/>
          </p:nvPr>
        </p:nvSpPr>
        <p:spPr>
          <a:xfrm>
            <a:off x="1381320" y="1618560"/>
            <a:ext cx="397080" cy="32295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233" name="PlaceHolder 6"/>
          <p:cNvSpPr>
            <a:spLocks noGrp="1"/>
          </p:cNvSpPr>
          <p:nvPr>
            <p:ph type="body"/>
          </p:nvPr>
        </p:nvSpPr>
        <p:spPr>
          <a:xfrm>
            <a:off x="1798920" y="1618560"/>
            <a:ext cx="397080" cy="32295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0.png"/><Relationship Id="rId7" Type="http://schemas.openxmlformats.org/officeDocument/2006/relationships/image" Target="../media/image1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www.manageengine.cn/products/service-desk/download.html" TargetMode="Externa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7.png"/><Relationship Id="rId5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5795640" y="537840"/>
            <a:ext cx="538560" cy="538560"/>
          </a:xfrm>
          <a:prstGeom prst="ellipse">
            <a:avLst/>
          </a:prstGeom>
          <a:solidFill>
            <a:srgbClr val="8FDEC4">
              <a:alpha val="3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9" name="CustomShape 2"/>
          <p:cNvSpPr/>
          <p:nvPr/>
        </p:nvSpPr>
        <p:spPr>
          <a:xfrm>
            <a:off x="6948360" y="1055520"/>
            <a:ext cx="538560" cy="538560"/>
          </a:xfrm>
          <a:prstGeom prst="ellipse">
            <a:avLst/>
          </a:prstGeom>
          <a:solidFill>
            <a:srgbClr val="8FDEC4">
              <a:alpha val="3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0" name="CustomShape 3"/>
          <p:cNvSpPr/>
          <p:nvPr/>
        </p:nvSpPr>
        <p:spPr>
          <a:xfrm>
            <a:off x="4688640" y="1055160"/>
            <a:ext cx="538560" cy="538560"/>
          </a:xfrm>
          <a:prstGeom prst="ellipse">
            <a:avLst/>
          </a:prstGeom>
          <a:solidFill>
            <a:srgbClr val="8FDEC4">
              <a:alpha val="21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1" name="CustomShape 4"/>
          <p:cNvSpPr/>
          <p:nvPr/>
        </p:nvSpPr>
        <p:spPr>
          <a:xfrm>
            <a:off x="7214040" y="1881720"/>
            <a:ext cx="538560" cy="538560"/>
          </a:xfrm>
          <a:prstGeom prst="ellipse">
            <a:avLst/>
          </a:prstGeom>
          <a:solidFill>
            <a:srgbClr val="8FDEC4">
              <a:alpha val="3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2" name="CustomShape 5"/>
          <p:cNvSpPr/>
          <p:nvPr/>
        </p:nvSpPr>
        <p:spPr>
          <a:xfrm>
            <a:off x="4384080" y="1937520"/>
            <a:ext cx="538560" cy="538560"/>
          </a:xfrm>
          <a:prstGeom prst="ellipse">
            <a:avLst/>
          </a:prstGeom>
          <a:solidFill>
            <a:srgbClr val="8FDEC4">
              <a:alpha val="3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3" name="CustomShape 6"/>
          <p:cNvSpPr/>
          <p:nvPr/>
        </p:nvSpPr>
        <p:spPr>
          <a:xfrm>
            <a:off x="4753080" y="2829960"/>
            <a:ext cx="538560" cy="538560"/>
          </a:xfrm>
          <a:prstGeom prst="ellipse">
            <a:avLst/>
          </a:prstGeom>
          <a:solidFill>
            <a:srgbClr val="8FDEC4">
              <a:alpha val="3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4" name="CustomShape 7"/>
          <p:cNvSpPr/>
          <p:nvPr/>
        </p:nvSpPr>
        <p:spPr>
          <a:xfrm>
            <a:off x="6873840" y="2791800"/>
            <a:ext cx="538560" cy="538560"/>
          </a:xfrm>
          <a:prstGeom prst="ellipse">
            <a:avLst/>
          </a:prstGeom>
          <a:solidFill>
            <a:srgbClr val="8FDEC4">
              <a:alpha val="3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5" name="CustomShape 8"/>
          <p:cNvSpPr/>
          <p:nvPr/>
        </p:nvSpPr>
        <p:spPr>
          <a:xfrm>
            <a:off x="5847120" y="3111480"/>
            <a:ext cx="538560" cy="538560"/>
          </a:xfrm>
          <a:prstGeom prst="ellipse">
            <a:avLst/>
          </a:prstGeom>
          <a:solidFill>
            <a:srgbClr val="8FDEC4">
              <a:alpha val="3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" name="CustomShape 9"/>
          <p:cNvSpPr/>
          <p:nvPr/>
        </p:nvSpPr>
        <p:spPr>
          <a:xfrm>
            <a:off x="-18720" y="0"/>
            <a:ext cx="3042720" cy="5142240"/>
          </a:xfrm>
          <a:prstGeom prst="rect">
            <a:avLst/>
          </a:prstGeom>
          <a:gradFill>
            <a:gsLst>
              <a:gs pos="0">
                <a:srgbClr val="409B94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7" name="Picture 4"/>
          <p:cNvPicPr/>
          <p:nvPr/>
        </p:nvPicPr>
        <p:blipFill>
          <a:blip r:embed="rId2"/>
          <a:srcRect l="-2574" r="-2574"/>
          <a:stretch/>
        </p:blipFill>
        <p:spPr>
          <a:xfrm>
            <a:off x="3108960" y="201240"/>
            <a:ext cx="5865480" cy="4986000"/>
          </a:xfrm>
          <a:prstGeom prst="rect">
            <a:avLst/>
          </a:prstGeom>
          <a:ln>
            <a:noFill/>
          </a:ln>
        </p:spPr>
      </p:pic>
      <p:sp>
        <p:nvSpPr>
          <p:cNvPr id="278" name="CustomShape 10"/>
          <p:cNvSpPr/>
          <p:nvPr/>
        </p:nvSpPr>
        <p:spPr>
          <a:xfrm>
            <a:off x="270360" y="1326240"/>
            <a:ext cx="2809440" cy="222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敏捷</a:t>
            </a:r>
            <a:r>
              <a:rPr lang="en-US" altLang="zh-CN" sz="28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28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9" name="Picture 17"/>
          <p:cNvPicPr/>
          <p:nvPr/>
        </p:nvPicPr>
        <p:blipFill>
          <a:blip r:embed="rId3"/>
          <a:srcRect b="13977"/>
          <a:stretch/>
        </p:blipFill>
        <p:spPr>
          <a:xfrm>
            <a:off x="5812560" y="576360"/>
            <a:ext cx="517680" cy="444960"/>
          </a:xfrm>
          <a:prstGeom prst="rect">
            <a:avLst/>
          </a:prstGeom>
          <a:ln>
            <a:noFill/>
          </a:ln>
        </p:spPr>
      </p:pic>
      <p:pic>
        <p:nvPicPr>
          <p:cNvPr id="280" name="Picture 18"/>
          <p:cNvPicPr/>
          <p:nvPr/>
        </p:nvPicPr>
        <p:blipFill>
          <a:blip r:embed="rId4"/>
          <a:srcRect b="13977"/>
          <a:stretch/>
        </p:blipFill>
        <p:spPr>
          <a:xfrm>
            <a:off x="6989760" y="1099800"/>
            <a:ext cx="485280" cy="417240"/>
          </a:xfrm>
          <a:prstGeom prst="rect">
            <a:avLst/>
          </a:prstGeom>
          <a:ln>
            <a:noFill/>
          </a:ln>
        </p:spPr>
      </p:pic>
      <p:pic>
        <p:nvPicPr>
          <p:cNvPr id="281" name="Picture 21"/>
          <p:cNvPicPr/>
          <p:nvPr/>
        </p:nvPicPr>
        <p:blipFill>
          <a:blip r:embed="rId5"/>
          <a:srcRect t="-9712" b="19440"/>
          <a:stretch/>
        </p:blipFill>
        <p:spPr>
          <a:xfrm>
            <a:off x="6930720" y="2872440"/>
            <a:ext cx="417600" cy="315360"/>
          </a:xfrm>
          <a:prstGeom prst="rect">
            <a:avLst/>
          </a:prstGeom>
          <a:ln>
            <a:noFill/>
          </a:ln>
        </p:spPr>
      </p:pic>
      <p:pic>
        <p:nvPicPr>
          <p:cNvPr id="282" name="Picture 22"/>
          <p:cNvPicPr/>
          <p:nvPr/>
        </p:nvPicPr>
        <p:blipFill>
          <a:blip r:embed="rId6"/>
          <a:srcRect b="27978"/>
          <a:stretch/>
        </p:blipFill>
        <p:spPr>
          <a:xfrm>
            <a:off x="5853240" y="3192120"/>
            <a:ext cx="505800" cy="363960"/>
          </a:xfrm>
          <a:prstGeom prst="rect">
            <a:avLst/>
          </a:prstGeom>
          <a:ln>
            <a:noFill/>
          </a:ln>
        </p:spPr>
      </p:pic>
      <p:pic>
        <p:nvPicPr>
          <p:cNvPr id="283" name="Picture 23"/>
          <p:cNvPicPr/>
          <p:nvPr/>
        </p:nvPicPr>
        <p:blipFill>
          <a:blip r:embed="rId7"/>
          <a:srcRect b="13977"/>
          <a:stretch/>
        </p:blipFill>
        <p:spPr>
          <a:xfrm>
            <a:off x="4798800" y="2912760"/>
            <a:ext cx="448560" cy="385560"/>
          </a:xfrm>
          <a:prstGeom prst="rect">
            <a:avLst/>
          </a:prstGeom>
          <a:ln>
            <a:noFill/>
          </a:ln>
        </p:spPr>
      </p:pic>
      <p:pic>
        <p:nvPicPr>
          <p:cNvPr id="284" name="Picture 24"/>
          <p:cNvPicPr/>
          <p:nvPr/>
        </p:nvPicPr>
        <p:blipFill>
          <a:blip r:embed="rId8"/>
          <a:srcRect b="13977"/>
          <a:stretch/>
        </p:blipFill>
        <p:spPr>
          <a:xfrm>
            <a:off x="4438440" y="2006280"/>
            <a:ext cx="438120" cy="376560"/>
          </a:xfrm>
          <a:prstGeom prst="rect">
            <a:avLst/>
          </a:prstGeom>
          <a:ln>
            <a:noFill/>
          </a:ln>
        </p:spPr>
      </p:pic>
      <p:sp>
        <p:nvSpPr>
          <p:cNvPr id="285" name="CustomShape 11"/>
          <p:cNvSpPr/>
          <p:nvPr/>
        </p:nvSpPr>
        <p:spPr>
          <a:xfrm>
            <a:off x="373512" y="2140010"/>
            <a:ext cx="1686035" cy="6416"/>
          </a:xfrm>
          <a:custGeom>
            <a:avLst/>
            <a:gdLst>
              <a:gd name="connsiteX0" fmla="*/ 0 w 28854"/>
              <a:gd name="connsiteY0" fmla="*/ 0 h 384960"/>
              <a:gd name="connsiteX1" fmla="*/ 28854 w 28854"/>
              <a:gd name="connsiteY1" fmla="*/ 384960 h 3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854" h="384960">
                <a:moveTo>
                  <a:pt x="0" y="0"/>
                </a:moveTo>
                <a:cubicBezTo>
                  <a:pt x="7200" y="7200"/>
                  <a:pt x="21654" y="377760"/>
                  <a:pt x="28854" y="384960"/>
                </a:cubicBezTo>
              </a:path>
            </a:pathLst>
          </a:custGeom>
          <a:noFill/>
          <a:ln w="9360">
            <a:solidFill>
              <a:schemeClr val="tx1">
                <a:lumMod val="95000"/>
                <a:lumOff val="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6" name="Picture 28"/>
          <p:cNvPicPr/>
          <p:nvPr/>
        </p:nvPicPr>
        <p:blipFill>
          <a:blip r:embed="rId9"/>
          <a:srcRect b="13977"/>
          <a:stretch/>
        </p:blipFill>
        <p:spPr>
          <a:xfrm>
            <a:off x="4660200" y="1068120"/>
            <a:ext cx="567000" cy="525240"/>
          </a:xfrm>
          <a:prstGeom prst="rect">
            <a:avLst/>
          </a:prstGeom>
          <a:ln>
            <a:noFill/>
          </a:ln>
        </p:spPr>
      </p:pic>
      <p:pic>
        <p:nvPicPr>
          <p:cNvPr id="287" name="Picture 41"/>
          <p:cNvPicPr/>
          <p:nvPr/>
        </p:nvPicPr>
        <p:blipFill>
          <a:blip r:embed="rId10"/>
          <a:srcRect b="13977"/>
          <a:stretch/>
        </p:blipFill>
        <p:spPr>
          <a:xfrm>
            <a:off x="7323480" y="1967760"/>
            <a:ext cx="397440" cy="341640"/>
          </a:xfrm>
          <a:prstGeom prst="rect">
            <a:avLst/>
          </a:prstGeom>
          <a:ln>
            <a:noFill/>
          </a:ln>
        </p:spPr>
      </p:pic>
      <p:sp>
        <p:nvSpPr>
          <p:cNvPr id="288" name="CustomShape 12"/>
          <p:cNvSpPr/>
          <p:nvPr/>
        </p:nvSpPr>
        <p:spPr>
          <a:xfrm>
            <a:off x="292542" y="2231556"/>
            <a:ext cx="2509337" cy="72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14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为适应新的业务模式而打磨的开箱即用式</a:t>
            </a:r>
            <a:r>
              <a:rPr lang="en-US" altLang="zh-CN" sz="14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1400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管理解决方案</a:t>
            </a:r>
            <a:endParaRPr lang="en-US" altLang="zh-CN" sz="1400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9" name="图片 288"/>
          <p:cNvPicPr/>
          <p:nvPr/>
        </p:nvPicPr>
        <p:blipFill>
          <a:blip r:embed="rId11"/>
          <a:stretch/>
        </p:blipFill>
        <p:spPr>
          <a:xfrm>
            <a:off x="5214600" y="1980000"/>
            <a:ext cx="1773360" cy="473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ustomShape 1"/>
          <p:cNvSpPr/>
          <p:nvPr/>
        </p:nvSpPr>
        <p:spPr>
          <a:xfrm>
            <a:off x="2047680" y="2421780"/>
            <a:ext cx="4746240" cy="61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r>
              <a:rPr lang="en-US" altLang="zh-CN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ServiceDeskPlus</a:t>
            </a:r>
            <a:r>
              <a:rPr lang="en-US" altLang="zh-CN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zh-CN" alt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处理电话申请事务</a:t>
            </a: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7" name="CustomShape 2"/>
          <p:cNvSpPr/>
          <p:nvPr/>
        </p:nvSpPr>
        <p:spPr>
          <a:xfrm>
            <a:off x="1134000" y="2291040"/>
            <a:ext cx="542520" cy="56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8" name="Picture 6"/>
          <p:cNvPicPr/>
          <p:nvPr/>
        </p:nvPicPr>
        <p:blipFill>
          <a:blip r:embed="rId2"/>
          <a:srcRect b="13977"/>
          <a:stretch/>
        </p:blipFill>
        <p:spPr>
          <a:xfrm>
            <a:off x="1198080" y="2213280"/>
            <a:ext cx="849600" cy="687600"/>
          </a:xfrm>
          <a:prstGeom prst="rect">
            <a:avLst/>
          </a:prstGeom>
          <a:ln>
            <a:noFill/>
          </a:ln>
        </p:spPr>
      </p:pic>
      <p:sp>
        <p:nvSpPr>
          <p:cNvPr id="429" name="CustomShape 3"/>
          <p:cNvSpPr/>
          <p:nvPr/>
        </p:nvSpPr>
        <p:spPr>
          <a:xfrm>
            <a:off x="2047680" y="3039180"/>
            <a:ext cx="5613120" cy="3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14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r>
              <a:rPr lang="en-US" altLang="zh-CN" sz="14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ServiceDesk Plus</a:t>
            </a:r>
            <a:r>
              <a:rPr lang="zh-CN" altLang="en-US" sz="14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的信息化流程，智能管理服务请求</a:t>
            </a:r>
            <a:endParaRPr lang="en-US" sz="1800" b="0" strike="noStrike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30" name="图片 429"/>
          <p:cNvPicPr/>
          <p:nvPr/>
        </p:nvPicPr>
        <p:blipFill>
          <a:blip r:embed="rId3"/>
          <a:stretch/>
        </p:blipFill>
        <p:spPr>
          <a:xfrm>
            <a:off x="7882920" y="4791600"/>
            <a:ext cx="1040400" cy="241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CustomShape 1"/>
          <p:cNvSpPr/>
          <p:nvPr/>
        </p:nvSpPr>
        <p:spPr>
          <a:xfrm>
            <a:off x="0" y="-7920"/>
            <a:ext cx="2239920" cy="5160600"/>
          </a:xfrm>
          <a:prstGeom prst="rect">
            <a:avLst/>
          </a:prstGeom>
          <a:gradFill>
            <a:gsLst>
              <a:gs pos="0">
                <a:srgbClr val="409B94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32" name="Picture 6"/>
          <p:cNvPicPr/>
          <p:nvPr/>
        </p:nvPicPr>
        <p:blipFill>
          <a:blip r:embed="rId3"/>
          <a:stretch/>
        </p:blipFill>
        <p:spPr>
          <a:xfrm>
            <a:off x="1273680" y="178920"/>
            <a:ext cx="883800" cy="883800"/>
          </a:xfrm>
          <a:prstGeom prst="rect">
            <a:avLst/>
          </a:prstGeom>
          <a:ln>
            <a:noFill/>
          </a:ln>
        </p:spPr>
      </p:pic>
      <p:sp>
        <p:nvSpPr>
          <p:cNvPr id="437" name="CustomShape 5"/>
          <p:cNvSpPr/>
          <p:nvPr/>
        </p:nvSpPr>
        <p:spPr>
          <a:xfrm>
            <a:off x="2157480" y="393660"/>
            <a:ext cx="6292800" cy="45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altLang="zh-CN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服务台经理和管理员</a:t>
            </a:r>
            <a:r>
              <a:rPr lang="en-US" altLang="zh-CN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Catrin</a:t>
            </a:r>
            <a:r>
              <a:rPr lang="zh-CN" altLang="en-U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ServiceDesk Plus</a:t>
            </a:r>
            <a:r>
              <a:rPr lang="zh-CN" altLang="en-U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中创建了服务目录并在每个目录下列出</a:t>
            </a:r>
            <a:r>
              <a:rPr lang="en-US" altLang="zh-CN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部门所提供的具体服务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7E01B20B-E54F-4F0A-AB3B-676BECD1C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225" y="1249560"/>
            <a:ext cx="6693262" cy="38037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35" name="CustomShape 3"/>
          <p:cNvSpPr/>
          <p:nvPr/>
        </p:nvSpPr>
        <p:spPr>
          <a:xfrm>
            <a:off x="6897362" y="1249560"/>
            <a:ext cx="1211125" cy="566640"/>
          </a:xfrm>
          <a:prstGeom prst="wedgeRectCallout">
            <a:avLst>
              <a:gd name="adj1" fmla="val -5994"/>
              <a:gd name="adj2" fmla="val 67073"/>
            </a:avLst>
          </a:prstGeom>
          <a:solidFill>
            <a:srgbClr val="FFE92B"/>
          </a:solidFill>
          <a:ln>
            <a:solidFill>
              <a:srgbClr val="357EB8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Catrin</a:t>
            </a:r>
            <a:r>
              <a:rPr lang="zh-CN" altLang="en-US" sz="9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9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Service Desk</a:t>
            </a:r>
            <a:r>
              <a:rPr lang="zh-CN" altLang="en-US" sz="9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中创建了服务目录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6" name="CustomShape 4"/>
          <p:cNvSpPr/>
          <p:nvPr/>
        </p:nvSpPr>
        <p:spPr>
          <a:xfrm>
            <a:off x="3379396" y="3257616"/>
            <a:ext cx="1445760" cy="389880"/>
          </a:xfrm>
          <a:prstGeom prst="wedgeRectCallout">
            <a:avLst>
              <a:gd name="adj1" fmla="val -36316"/>
              <a:gd name="adj2" fmla="val 90188"/>
            </a:avLst>
          </a:prstGeom>
          <a:solidFill>
            <a:srgbClr val="FFE92B"/>
          </a:solidFill>
          <a:ln>
            <a:solidFill>
              <a:srgbClr val="357EB8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zh-CN" altLang="en-US" sz="900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并且定义了具体的服务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1"/>
          <p:cNvSpPr/>
          <p:nvPr/>
        </p:nvSpPr>
        <p:spPr>
          <a:xfrm>
            <a:off x="0" y="-7920"/>
            <a:ext cx="2239920" cy="5160600"/>
          </a:xfrm>
          <a:prstGeom prst="rect">
            <a:avLst/>
          </a:prstGeom>
          <a:gradFill>
            <a:gsLst>
              <a:gs pos="0">
                <a:srgbClr val="409B94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41" name="Picture 6"/>
          <p:cNvPicPr/>
          <p:nvPr/>
        </p:nvPicPr>
        <p:blipFill>
          <a:blip r:embed="rId3"/>
          <a:stretch/>
        </p:blipFill>
        <p:spPr>
          <a:xfrm>
            <a:off x="1254960" y="85320"/>
            <a:ext cx="883800" cy="883800"/>
          </a:xfrm>
          <a:prstGeom prst="rect">
            <a:avLst/>
          </a:prstGeom>
          <a:ln>
            <a:noFill/>
          </a:ln>
        </p:spPr>
      </p:pic>
      <p:sp>
        <p:nvSpPr>
          <p:cNvPr id="443" name="CustomShape 2"/>
          <p:cNvSpPr/>
          <p:nvPr/>
        </p:nvSpPr>
        <p:spPr>
          <a:xfrm>
            <a:off x="7561800" y="3800520"/>
            <a:ext cx="1348560" cy="399600"/>
          </a:xfrm>
          <a:prstGeom prst="frame">
            <a:avLst>
              <a:gd name="adj1" fmla="val 1055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357EB8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44" name="CustomShape 3"/>
          <p:cNvSpPr/>
          <p:nvPr/>
        </p:nvSpPr>
        <p:spPr>
          <a:xfrm>
            <a:off x="4753080" y="3628800"/>
            <a:ext cx="2155680" cy="690120"/>
          </a:xfrm>
          <a:prstGeom prst="frame">
            <a:avLst>
              <a:gd name="adj1" fmla="val 6874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357EB8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9951FDEE-256C-46F1-8BF1-E998BDFBC0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388"/>
          <a:stretch/>
        </p:blipFill>
        <p:spPr>
          <a:xfrm>
            <a:off x="440010" y="1158188"/>
            <a:ext cx="8626140" cy="357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45" name="CustomShape 4"/>
          <p:cNvSpPr/>
          <p:nvPr/>
        </p:nvSpPr>
        <p:spPr>
          <a:xfrm>
            <a:off x="3816720" y="3427852"/>
            <a:ext cx="1242000" cy="424440"/>
          </a:xfrm>
          <a:prstGeom prst="wedgeRectCallout">
            <a:avLst>
              <a:gd name="adj1" fmla="val -11910"/>
              <a:gd name="adj2" fmla="val 84385"/>
            </a:avLst>
          </a:prstGeom>
          <a:solidFill>
            <a:srgbClr val="FFE92B"/>
          </a:solidFill>
          <a:ln>
            <a:solidFill>
              <a:srgbClr val="357EB8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zh-CN" altLang="en-US" sz="10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添加了资源</a:t>
            </a:r>
            <a:r>
              <a:rPr lang="en-US" sz="10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7" name="CustomShape 6"/>
          <p:cNvSpPr/>
          <p:nvPr/>
        </p:nvSpPr>
        <p:spPr>
          <a:xfrm>
            <a:off x="3816720" y="2080800"/>
            <a:ext cx="1242000" cy="424440"/>
          </a:xfrm>
          <a:prstGeom prst="wedgeRectCallout">
            <a:avLst>
              <a:gd name="adj1" fmla="val -42036"/>
              <a:gd name="adj2" fmla="val 78037"/>
            </a:avLst>
          </a:prstGeom>
          <a:solidFill>
            <a:srgbClr val="FFE92B"/>
          </a:solidFill>
          <a:ln>
            <a:solidFill>
              <a:srgbClr val="357EB8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Catrin </a:t>
            </a:r>
            <a:r>
              <a:rPr lang="zh-CN" altLang="en-US" sz="10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定义了问题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8" name="CustomShape 7"/>
          <p:cNvSpPr/>
          <p:nvPr/>
        </p:nvSpPr>
        <p:spPr>
          <a:xfrm>
            <a:off x="2138760" y="229680"/>
            <a:ext cx="5930640" cy="66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随后，她设置了工作流来触发审批，并设置服务级别协议，自动指派此类服务请求给技术员，下发任务到采购组</a:t>
            </a:r>
            <a:endParaRPr lang="en-US" altLang="zh-CN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CustomShape 1"/>
          <p:cNvSpPr/>
          <p:nvPr/>
        </p:nvSpPr>
        <p:spPr>
          <a:xfrm>
            <a:off x="0" y="-7920"/>
            <a:ext cx="2239920" cy="5160600"/>
          </a:xfrm>
          <a:prstGeom prst="rect">
            <a:avLst/>
          </a:prstGeom>
          <a:gradFill>
            <a:gsLst>
              <a:gs pos="0">
                <a:srgbClr val="409B94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9A01E91-BAAD-411E-B3B3-3F78D81AB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800" y="1062360"/>
            <a:ext cx="6890603" cy="3974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2" name="Picture 6"/>
          <p:cNvPicPr/>
          <p:nvPr/>
        </p:nvPicPr>
        <p:blipFill>
          <a:blip r:embed="rId3"/>
          <a:stretch/>
        </p:blipFill>
        <p:spPr>
          <a:xfrm>
            <a:off x="1254960" y="85320"/>
            <a:ext cx="883800" cy="883800"/>
          </a:xfrm>
          <a:prstGeom prst="rect">
            <a:avLst/>
          </a:prstGeom>
          <a:ln>
            <a:noFill/>
          </a:ln>
        </p:spPr>
      </p:pic>
      <p:sp>
        <p:nvSpPr>
          <p:cNvPr id="453" name="CustomShape 2"/>
          <p:cNvSpPr/>
          <p:nvPr/>
        </p:nvSpPr>
        <p:spPr>
          <a:xfrm>
            <a:off x="1845128" y="4495158"/>
            <a:ext cx="937577" cy="365022"/>
          </a:xfrm>
          <a:prstGeom prst="frame">
            <a:avLst>
              <a:gd name="adj1" fmla="val 1055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357EB8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4" name="CustomShape 3"/>
          <p:cNvSpPr/>
          <p:nvPr/>
        </p:nvSpPr>
        <p:spPr>
          <a:xfrm>
            <a:off x="2873759" y="1673780"/>
            <a:ext cx="5550840" cy="3186400"/>
          </a:xfrm>
          <a:prstGeom prst="frame">
            <a:avLst>
              <a:gd name="adj1" fmla="val 1989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357EB8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0B731CF-8725-4236-8B9F-63A51EADC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679" y="1747156"/>
            <a:ext cx="5405040" cy="3052807"/>
          </a:xfrm>
          <a:prstGeom prst="rect">
            <a:avLst/>
          </a:prstGeom>
        </p:spPr>
      </p:pic>
      <p:sp>
        <p:nvSpPr>
          <p:cNvPr id="455" name="CustomShape 4"/>
          <p:cNvSpPr/>
          <p:nvPr/>
        </p:nvSpPr>
        <p:spPr>
          <a:xfrm>
            <a:off x="6187680" y="2444760"/>
            <a:ext cx="1738800" cy="448920"/>
          </a:xfrm>
          <a:prstGeom prst="wedgeRectCallout">
            <a:avLst>
              <a:gd name="adj1" fmla="val -31936"/>
              <a:gd name="adj2" fmla="val 70719"/>
            </a:avLst>
          </a:prstGeom>
          <a:solidFill>
            <a:srgbClr val="FFE92B"/>
          </a:solidFill>
          <a:ln>
            <a:solidFill>
              <a:srgbClr val="357EB8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Catrin</a:t>
            </a:r>
            <a:r>
              <a:rPr lang="zh-CN" altLang="en-US" sz="9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设置了显示的字段，不显示的字段及必填字段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6" name="CustomShape 5"/>
          <p:cNvSpPr/>
          <p:nvPr/>
        </p:nvSpPr>
        <p:spPr>
          <a:xfrm>
            <a:off x="2132922" y="208800"/>
            <a:ext cx="6171480" cy="63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Catrin</a:t>
            </a:r>
            <a:r>
              <a:rPr lang="zh-CN" alt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使用字段和表单规则来使终端用户只能看到所选手机相关字段。比如，用户选取了</a:t>
            </a:r>
            <a:r>
              <a:rPr lang="en-US" altLang="zh-CN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iPhone</a:t>
            </a:r>
            <a:r>
              <a:rPr lang="zh-CN" alt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，则与</a:t>
            </a:r>
            <a:r>
              <a:rPr lang="en-US" altLang="zh-CN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iPhone</a:t>
            </a:r>
            <a:r>
              <a:rPr lang="zh-CN" alt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相关的字段才会出现</a:t>
            </a:r>
            <a:endParaRPr lang="en-US" altLang="zh-CN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CustomShape 1"/>
          <p:cNvSpPr/>
          <p:nvPr/>
        </p:nvSpPr>
        <p:spPr>
          <a:xfrm>
            <a:off x="0" y="-7920"/>
            <a:ext cx="2239920" cy="5160600"/>
          </a:xfrm>
          <a:prstGeom prst="rect">
            <a:avLst/>
          </a:prstGeom>
          <a:gradFill>
            <a:gsLst>
              <a:gs pos="0">
                <a:srgbClr val="409B94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60" name="Picture 6"/>
          <p:cNvPicPr/>
          <p:nvPr/>
        </p:nvPicPr>
        <p:blipFill>
          <a:blip r:embed="rId2"/>
          <a:stretch/>
        </p:blipFill>
        <p:spPr>
          <a:xfrm>
            <a:off x="1254960" y="85320"/>
            <a:ext cx="883800" cy="883800"/>
          </a:xfrm>
          <a:prstGeom prst="rect">
            <a:avLst/>
          </a:prstGeom>
          <a:ln>
            <a:noFill/>
          </a:ln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E98015D3-112D-4F71-BA92-5BC7F358E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53" y="962575"/>
            <a:ext cx="7716004" cy="40537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61" name="CustomShape 2"/>
          <p:cNvSpPr/>
          <p:nvPr/>
        </p:nvSpPr>
        <p:spPr>
          <a:xfrm>
            <a:off x="4074480" y="2034690"/>
            <a:ext cx="1454309" cy="366689"/>
          </a:xfrm>
          <a:prstGeom prst="wedgeRectCallout">
            <a:avLst>
              <a:gd name="adj1" fmla="val -36226"/>
              <a:gd name="adj2" fmla="val 84770"/>
            </a:avLst>
          </a:prstGeom>
          <a:solidFill>
            <a:srgbClr val="FFE92B"/>
          </a:solidFill>
          <a:ln>
            <a:solidFill>
              <a:srgbClr val="357EB8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altLang="zh-CN" sz="10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0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级审批机制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5" name="CustomShape 6"/>
          <p:cNvSpPr/>
          <p:nvPr/>
        </p:nvSpPr>
        <p:spPr>
          <a:xfrm>
            <a:off x="2138760" y="300060"/>
            <a:ext cx="6224040" cy="45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1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sz="1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ServiceDesk Plus</a:t>
            </a:r>
            <a:r>
              <a:rPr lang="zh-CN" altLang="en-US" sz="1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en-US" sz="1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Catrin</a:t>
            </a:r>
            <a:r>
              <a:rPr lang="zh-CN" altLang="en-US" sz="1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可以添加多至</a:t>
            </a:r>
            <a:r>
              <a:rPr lang="en-US" altLang="zh-CN" sz="1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级的审批并且每级审批可以设置多个审批人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3" name="CustomShape 4"/>
          <p:cNvSpPr/>
          <p:nvPr/>
        </p:nvSpPr>
        <p:spPr>
          <a:xfrm>
            <a:off x="4225871" y="3279664"/>
            <a:ext cx="1769400" cy="1736640"/>
          </a:xfrm>
          <a:prstGeom prst="donut">
            <a:avLst>
              <a:gd name="adj" fmla="val 3214"/>
            </a:avLst>
          </a:prstGeom>
          <a:solidFill>
            <a:schemeClr val="bg2"/>
          </a:solidFill>
          <a:ln>
            <a:solidFill>
              <a:srgbClr val="357EB8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2" name="CustomShape 3"/>
          <p:cNvSpPr/>
          <p:nvPr/>
        </p:nvSpPr>
        <p:spPr>
          <a:xfrm>
            <a:off x="5926346" y="3176718"/>
            <a:ext cx="1741680" cy="471960"/>
          </a:xfrm>
          <a:prstGeom prst="wedgeRectCallout">
            <a:avLst>
              <a:gd name="adj1" fmla="val -47380"/>
              <a:gd name="adj2" fmla="val 110710"/>
            </a:avLst>
          </a:prstGeom>
          <a:solidFill>
            <a:srgbClr val="FFE92B"/>
          </a:solidFill>
          <a:ln>
            <a:solidFill>
              <a:srgbClr val="357EB8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zh-CN" altLang="en-US" sz="10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审批人列表中的人员从活动目录同步过来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CustomShape 1"/>
          <p:cNvSpPr/>
          <p:nvPr/>
        </p:nvSpPr>
        <p:spPr>
          <a:xfrm>
            <a:off x="0" y="-7920"/>
            <a:ext cx="2239920" cy="5160600"/>
          </a:xfrm>
          <a:prstGeom prst="rect">
            <a:avLst/>
          </a:prstGeom>
          <a:gradFill>
            <a:gsLst>
              <a:gs pos="0">
                <a:srgbClr val="409B94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8064B13A-C4B2-4712-B108-9F060C3A0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60" y="1294326"/>
            <a:ext cx="8878680" cy="36108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67" name="Picture 6"/>
          <p:cNvPicPr/>
          <p:nvPr/>
        </p:nvPicPr>
        <p:blipFill>
          <a:blip r:embed="rId3"/>
          <a:stretch/>
        </p:blipFill>
        <p:spPr>
          <a:xfrm>
            <a:off x="1254960" y="85320"/>
            <a:ext cx="883800" cy="883800"/>
          </a:xfrm>
          <a:prstGeom prst="rect">
            <a:avLst/>
          </a:prstGeom>
          <a:ln>
            <a:noFill/>
          </a:ln>
        </p:spPr>
      </p:pic>
      <p:sp>
        <p:nvSpPr>
          <p:cNvPr id="470" name="CustomShape 3"/>
          <p:cNvSpPr/>
          <p:nvPr/>
        </p:nvSpPr>
        <p:spPr>
          <a:xfrm>
            <a:off x="4528800" y="1202502"/>
            <a:ext cx="3943025" cy="3918240"/>
          </a:xfrm>
          <a:prstGeom prst="frame">
            <a:avLst>
              <a:gd name="adj1" fmla="val 1989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357EB8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1" name="CustomShape 4"/>
          <p:cNvSpPr/>
          <p:nvPr/>
        </p:nvSpPr>
        <p:spPr>
          <a:xfrm>
            <a:off x="2694214" y="3924048"/>
            <a:ext cx="1814426" cy="534552"/>
          </a:xfrm>
          <a:prstGeom prst="wedgeRectCallout">
            <a:avLst>
              <a:gd name="adj1" fmla="val 42643"/>
              <a:gd name="adj2" fmla="val 85934"/>
            </a:avLst>
          </a:prstGeom>
          <a:solidFill>
            <a:srgbClr val="FFE92B"/>
          </a:solidFill>
          <a:ln>
            <a:solidFill>
              <a:srgbClr val="357EB8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zh-CN" alt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多达</a:t>
            </a:r>
            <a:r>
              <a:rPr lang="en-US" altLang="zh-CN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个级别的逾期升级策略</a:t>
            </a:r>
            <a:endParaRPr lang="en-U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3" name="CustomShape 5"/>
          <p:cNvSpPr/>
          <p:nvPr/>
        </p:nvSpPr>
        <p:spPr>
          <a:xfrm>
            <a:off x="2121541" y="350100"/>
            <a:ext cx="6271560" cy="63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Catrin</a:t>
            </a:r>
            <a:r>
              <a:rPr lang="zh-CN" altLang="en-US" sz="1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SLA</a:t>
            </a:r>
            <a:r>
              <a:rPr lang="zh-CN" altLang="en-US" sz="1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中设置了议定的解决和响应时限并添加了逾期升级策略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74551558-6880-4A8A-9C67-88C1DEDB601E}"/>
              </a:ext>
            </a:extLst>
          </p:cNvPr>
          <p:cNvSpPr/>
          <p:nvPr/>
        </p:nvSpPr>
        <p:spPr>
          <a:xfrm>
            <a:off x="2239920" y="3106537"/>
            <a:ext cx="654671" cy="15744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30C3365-A9D6-4FE8-A3D2-4FE787313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620" y="1283640"/>
            <a:ext cx="3783481" cy="3754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CustomShape 1"/>
          <p:cNvSpPr/>
          <p:nvPr/>
        </p:nvSpPr>
        <p:spPr>
          <a:xfrm>
            <a:off x="0" y="-7920"/>
            <a:ext cx="2239920" cy="5160600"/>
          </a:xfrm>
          <a:prstGeom prst="rect">
            <a:avLst/>
          </a:prstGeom>
          <a:gradFill>
            <a:gsLst>
              <a:gs pos="0">
                <a:srgbClr val="409B94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75" name="Picture 6"/>
          <p:cNvPicPr/>
          <p:nvPr/>
        </p:nvPicPr>
        <p:blipFill>
          <a:blip r:embed="rId3"/>
          <a:stretch/>
        </p:blipFill>
        <p:spPr>
          <a:xfrm>
            <a:off x="1254960" y="85320"/>
            <a:ext cx="883800" cy="883800"/>
          </a:xfrm>
          <a:prstGeom prst="rect">
            <a:avLst/>
          </a:prstGeom>
          <a:ln>
            <a:noFill/>
          </a:ln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DA00242-7AD7-47D3-B642-5585A82A7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960" y="1020716"/>
            <a:ext cx="7309144" cy="4061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77" name="CustomShape 2"/>
          <p:cNvSpPr/>
          <p:nvPr/>
        </p:nvSpPr>
        <p:spPr>
          <a:xfrm>
            <a:off x="2185419" y="3276096"/>
            <a:ext cx="1908186" cy="480827"/>
          </a:xfrm>
          <a:prstGeom prst="wedgeRectCallout">
            <a:avLst>
              <a:gd name="adj1" fmla="val -37475"/>
              <a:gd name="adj2" fmla="val 71558"/>
            </a:avLst>
          </a:prstGeom>
          <a:solidFill>
            <a:srgbClr val="FFE92B"/>
          </a:solidFill>
          <a:ln>
            <a:solidFill>
              <a:srgbClr val="357EB8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zh-CN" altLang="en-US" sz="10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所有的申请电话类的服务工单都会被自动分配给技术员</a:t>
            </a:r>
            <a:r>
              <a:rPr lang="en-US" altLang="zh-CN" sz="10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Scott</a:t>
            </a:r>
            <a:r>
              <a:rPr lang="zh-CN" altLang="en-US" sz="10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进行处理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9" name="CustomShape 4"/>
          <p:cNvSpPr/>
          <p:nvPr/>
        </p:nvSpPr>
        <p:spPr>
          <a:xfrm>
            <a:off x="2138760" y="368425"/>
            <a:ext cx="6035040" cy="63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Catrin</a:t>
            </a:r>
            <a:r>
              <a:rPr lang="zh-CN" altLang="en-US" sz="1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设置了业务规则以实现自动指派工单给技术员</a:t>
            </a:r>
            <a:r>
              <a:rPr lang="en-US" altLang="zh-CN" sz="1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Scott</a:t>
            </a:r>
            <a:r>
              <a:rPr lang="en-US" sz="1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CustomShape 1"/>
          <p:cNvSpPr/>
          <p:nvPr/>
        </p:nvSpPr>
        <p:spPr>
          <a:xfrm>
            <a:off x="0" y="-7920"/>
            <a:ext cx="2239920" cy="5160600"/>
          </a:xfrm>
          <a:prstGeom prst="rect">
            <a:avLst/>
          </a:prstGeom>
          <a:gradFill>
            <a:gsLst>
              <a:gs pos="0">
                <a:srgbClr val="409B94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82" name="Picture 6"/>
          <p:cNvPicPr/>
          <p:nvPr/>
        </p:nvPicPr>
        <p:blipFill>
          <a:blip r:embed="rId2"/>
          <a:stretch/>
        </p:blipFill>
        <p:spPr>
          <a:xfrm>
            <a:off x="1254960" y="85320"/>
            <a:ext cx="883800" cy="883800"/>
          </a:xfrm>
          <a:prstGeom prst="rect">
            <a:avLst/>
          </a:prstGeom>
          <a:ln>
            <a:noFill/>
          </a:ln>
        </p:spPr>
      </p:pic>
      <p:sp>
        <p:nvSpPr>
          <p:cNvPr id="488" name="CustomShape 6"/>
          <p:cNvSpPr/>
          <p:nvPr/>
        </p:nvSpPr>
        <p:spPr>
          <a:xfrm>
            <a:off x="2138760" y="332643"/>
            <a:ext cx="6311880" cy="81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altLang="zh-CN" sz="1200" b="0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Cartin</a:t>
            </a:r>
            <a:r>
              <a:rPr lang="zh-CN" altLang="en-US" sz="1200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工作流中进行设置，当请求一旦获得批准相关任务就会触发并分配到</a:t>
            </a:r>
            <a:r>
              <a:rPr lang="en-US" altLang="zh-CN" sz="1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PO</a:t>
            </a:r>
            <a:r>
              <a:rPr lang="zh-CN" altLang="en-US" sz="1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组，</a:t>
            </a:r>
            <a:r>
              <a:rPr lang="zh-CN" altLang="en-US" sz="1200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同时设置了更换手机的附加成本</a:t>
            </a:r>
            <a:endParaRPr lang="en-US" sz="1200" b="0" strike="noStrike" spc="-1" dirty="0">
              <a:solidFill>
                <a:srgbClr val="0D0D0D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2AFEA7A-0686-4C50-B8CD-BBC31A725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81" y="1894114"/>
            <a:ext cx="8907840" cy="2790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86" name="CustomShape 4"/>
          <p:cNvSpPr/>
          <p:nvPr/>
        </p:nvSpPr>
        <p:spPr>
          <a:xfrm>
            <a:off x="4055991" y="3184071"/>
            <a:ext cx="1463065" cy="595826"/>
          </a:xfrm>
          <a:prstGeom prst="wedgeRectCallout">
            <a:avLst>
              <a:gd name="adj1" fmla="val -37475"/>
              <a:gd name="adj2" fmla="val 71558"/>
            </a:avLst>
          </a:prstGeom>
          <a:solidFill>
            <a:srgbClr val="FFE92B"/>
          </a:solidFill>
          <a:ln>
            <a:solidFill>
              <a:srgbClr val="357EB8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zh-CN" altLang="en-US" sz="10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一旦服务请求取得批准，任务就会自动触发并分配到</a:t>
            </a:r>
            <a:r>
              <a:rPr lang="en-US" altLang="zh-CN" sz="10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PO</a:t>
            </a:r>
            <a:r>
              <a:rPr lang="zh-CN" altLang="en-US" sz="10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组</a:t>
            </a:r>
            <a:endParaRPr lang="en-US" altLang="zh-CN" sz="1000" b="0" strike="noStrike" spc="-1" dirty="0">
              <a:solidFill>
                <a:srgbClr val="0D0D0D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3" name="CustomShape 2"/>
          <p:cNvSpPr/>
          <p:nvPr/>
        </p:nvSpPr>
        <p:spPr>
          <a:xfrm>
            <a:off x="155125" y="3415294"/>
            <a:ext cx="1632857" cy="413588"/>
          </a:xfrm>
          <a:prstGeom prst="frame">
            <a:avLst>
              <a:gd name="adj1" fmla="val 6874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357EB8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7" name="CustomShape 5"/>
          <p:cNvSpPr/>
          <p:nvPr/>
        </p:nvSpPr>
        <p:spPr>
          <a:xfrm>
            <a:off x="155125" y="4326892"/>
            <a:ext cx="8809261" cy="341100"/>
          </a:xfrm>
          <a:prstGeom prst="frame">
            <a:avLst>
              <a:gd name="adj1" fmla="val 961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357EB8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" name="CustomShape 2">
            <a:extLst>
              <a:ext uri="{FF2B5EF4-FFF2-40B4-BE49-F238E27FC236}">
                <a16:creationId xmlns:a16="http://schemas.microsoft.com/office/drawing/2014/main" xmlns="" id="{EF31F4B1-932A-4D7A-8794-1D424298EC09}"/>
              </a:ext>
            </a:extLst>
          </p:cNvPr>
          <p:cNvSpPr/>
          <p:nvPr/>
        </p:nvSpPr>
        <p:spPr>
          <a:xfrm>
            <a:off x="3878037" y="4329171"/>
            <a:ext cx="473528" cy="341101"/>
          </a:xfrm>
          <a:prstGeom prst="frame">
            <a:avLst>
              <a:gd name="adj1" fmla="val 6874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357EB8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CustomShape 1"/>
          <p:cNvSpPr/>
          <p:nvPr/>
        </p:nvSpPr>
        <p:spPr>
          <a:xfrm>
            <a:off x="0" y="-7920"/>
            <a:ext cx="2239920" cy="5160600"/>
          </a:xfrm>
          <a:prstGeom prst="rect">
            <a:avLst/>
          </a:prstGeom>
          <a:gradFill>
            <a:gsLst>
              <a:gs pos="0">
                <a:srgbClr val="409B94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1" name="CustomShape 2"/>
          <p:cNvSpPr/>
          <p:nvPr/>
        </p:nvSpPr>
        <p:spPr>
          <a:xfrm>
            <a:off x="2182680" y="397440"/>
            <a:ext cx="6311880" cy="27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1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终端用户</a:t>
            </a:r>
            <a:r>
              <a:rPr lang="en-US" altLang="zh-CN" sz="1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John</a:t>
            </a:r>
            <a:r>
              <a:rPr lang="zh-CN" altLang="en-US" sz="1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，在自助服务门户中应用预定义的服务模板提交服务请求</a:t>
            </a:r>
            <a:endParaRPr lang="en-US" altLang="zh-CN" sz="1200" b="0" strike="noStrike" spc="-1" dirty="0">
              <a:solidFill>
                <a:srgbClr val="0D0D0D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92" name="Picture 13"/>
          <p:cNvPicPr/>
          <p:nvPr/>
        </p:nvPicPr>
        <p:blipFill>
          <a:blip r:embed="rId2"/>
          <a:stretch/>
        </p:blipFill>
        <p:spPr>
          <a:xfrm>
            <a:off x="1230480" y="57240"/>
            <a:ext cx="952200" cy="952200"/>
          </a:xfrm>
          <a:prstGeom prst="rect">
            <a:avLst/>
          </a:prstGeom>
          <a:ln>
            <a:noFill/>
          </a:ln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642960E6-521B-4C8E-891D-FC673418F6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337"/>
          <a:stretch/>
        </p:blipFill>
        <p:spPr>
          <a:xfrm>
            <a:off x="1075147" y="1273630"/>
            <a:ext cx="6999333" cy="3314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CustomShape 1"/>
          <p:cNvSpPr/>
          <p:nvPr/>
        </p:nvSpPr>
        <p:spPr>
          <a:xfrm>
            <a:off x="0" y="-7920"/>
            <a:ext cx="2239920" cy="5160600"/>
          </a:xfrm>
          <a:prstGeom prst="rect">
            <a:avLst/>
          </a:prstGeom>
          <a:gradFill>
            <a:gsLst>
              <a:gs pos="0">
                <a:srgbClr val="409B94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6" name="CustomShape 2"/>
          <p:cNvSpPr/>
          <p:nvPr/>
        </p:nvSpPr>
        <p:spPr>
          <a:xfrm>
            <a:off x="2182680" y="275423"/>
            <a:ext cx="6311880" cy="63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altLang="zh-CN" sz="1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John</a:t>
            </a:r>
            <a:r>
              <a:rPr lang="zh-CN" altLang="en-US" sz="12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在请求表单中输入了必要信息，诸如原因，手机品牌以及供应商等信息，然后提交了服务请求。</a:t>
            </a:r>
            <a:endParaRPr lang="en-US" sz="1200" b="0" strike="noStrike" spc="-1" dirty="0">
              <a:solidFill>
                <a:srgbClr val="0D0D0D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97" name="Picture 13"/>
          <p:cNvPicPr/>
          <p:nvPr/>
        </p:nvPicPr>
        <p:blipFill>
          <a:blip r:embed="rId2"/>
          <a:stretch/>
        </p:blipFill>
        <p:spPr>
          <a:xfrm>
            <a:off x="1230480" y="57240"/>
            <a:ext cx="952200" cy="952200"/>
          </a:xfrm>
          <a:prstGeom prst="rect">
            <a:avLst/>
          </a:prstGeom>
          <a:ln>
            <a:noFill/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3B8CD0A-27A9-4A36-9F1B-CF0001950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900" y="1004895"/>
            <a:ext cx="6198527" cy="4055153"/>
          </a:xfrm>
          <a:prstGeom prst="rect">
            <a:avLst/>
          </a:prstGeom>
        </p:spPr>
      </p:pic>
      <p:sp>
        <p:nvSpPr>
          <p:cNvPr id="501" name="CustomShape 5"/>
          <p:cNvSpPr/>
          <p:nvPr/>
        </p:nvSpPr>
        <p:spPr>
          <a:xfrm>
            <a:off x="4631040" y="3143880"/>
            <a:ext cx="1268640" cy="490680"/>
          </a:xfrm>
          <a:prstGeom prst="wedgeRectCallout">
            <a:avLst>
              <a:gd name="adj1" fmla="val -19430"/>
              <a:gd name="adj2" fmla="val 85139"/>
            </a:avLst>
          </a:prstGeom>
          <a:solidFill>
            <a:srgbClr val="FFE92B"/>
          </a:solidFill>
          <a:ln>
            <a:solidFill>
              <a:srgbClr val="357EB8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zh-CN" altLang="en-US" sz="10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用户输入了原因，资产以及供应商等详细信息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1112400" y="2261645"/>
            <a:ext cx="46360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18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帮助台的支</a:t>
            </a:r>
            <a:r>
              <a:rPr lang="zh-CN" altLang="en-US" sz="1800" b="0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柱</a:t>
            </a:r>
            <a:r>
              <a:rPr lang="en-US" altLang="zh-CN" sz="1800" b="0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endParaRPr lang="en-US" sz="1800" b="0" strike="noStrike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1" name="CustomShape 2"/>
          <p:cNvSpPr/>
          <p:nvPr/>
        </p:nvSpPr>
        <p:spPr>
          <a:xfrm>
            <a:off x="1059120" y="2614445"/>
            <a:ext cx="683676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ServiceDesk Plus</a:t>
            </a:r>
            <a:r>
              <a:rPr lang="zh-CN" alt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服务目录</a:t>
            </a:r>
            <a:endParaRPr lang="en-US" altLang="zh-CN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2" name="Picture 4"/>
          <p:cNvPicPr/>
          <p:nvPr/>
        </p:nvPicPr>
        <p:blipFill>
          <a:blip r:embed="rId2"/>
          <a:srcRect b="13977"/>
          <a:stretch/>
        </p:blipFill>
        <p:spPr>
          <a:xfrm>
            <a:off x="1059120" y="3316320"/>
            <a:ext cx="837360" cy="720000"/>
          </a:xfrm>
          <a:prstGeom prst="rect">
            <a:avLst/>
          </a:prstGeom>
          <a:ln>
            <a:noFill/>
          </a:ln>
        </p:spPr>
      </p:pic>
      <p:pic>
        <p:nvPicPr>
          <p:cNvPr id="293" name="图片 292"/>
          <p:cNvPicPr/>
          <p:nvPr/>
        </p:nvPicPr>
        <p:blipFill>
          <a:blip r:embed="rId3"/>
          <a:stretch/>
        </p:blipFill>
        <p:spPr>
          <a:xfrm>
            <a:off x="7827120" y="4773240"/>
            <a:ext cx="1043640" cy="24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1713859" y="693720"/>
            <a:ext cx="5795280" cy="47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r>
              <a:rPr lang="zh-CN" altLang="en-US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r>
              <a:rPr lang="en-US" altLang="zh-CN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ServiceDesk Plus</a:t>
            </a:r>
            <a:endParaRPr lang="en-US" altLang="zh-C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trike="noStrike" spc="-1" dirty="0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strike="noStrike" spc="-1" dirty="0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Zylker</a:t>
            </a:r>
            <a:r>
              <a:rPr lang="zh-CN" altLang="en-US" spc="-1" dirty="0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r>
              <a:rPr lang="zh-CN" altLang="en-US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带</a:t>
            </a:r>
            <a:r>
              <a:rPr lang="zh-CN" altLang="en-US" spc="-1" dirty="0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来的</a:t>
            </a:r>
            <a:r>
              <a:rPr lang="zh-CN" altLang="en-US" strike="noStrike" spc="-1" dirty="0" smtClean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工</a:t>
            </a:r>
            <a:r>
              <a:rPr lang="zh-CN" altLang="en-US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作转变</a:t>
            </a:r>
            <a:endParaRPr lang="en-US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03" name="Picture 1"/>
          <p:cNvPicPr/>
          <p:nvPr/>
        </p:nvPicPr>
        <p:blipFill>
          <a:blip r:embed="rId2"/>
          <a:srcRect b="13977"/>
          <a:stretch/>
        </p:blipFill>
        <p:spPr>
          <a:xfrm>
            <a:off x="972720" y="605880"/>
            <a:ext cx="820080" cy="705240"/>
          </a:xfrm>
          <a:prstGeom prst="rect">
            <a:avLst/>
          </a:prstGeom>
          <a:ln>
            <a:noFill/>
          </a:ln>
        </p:spPr>
      </p:pic>
      <p:sp>
        <p:nvSpPr>
          <p:cNvPr id="504" name="CustomShape 2"/>
          <p:cNvSpPr/>
          <p:nvPr/>
        </p:nvSpPr>
        <p:spPr>
          <a:xfrm>
            <a:off x="2863080" y="1707480"/>
            <a:ext cx="3197520" cy="3057840"/>
          </a:xfrm>
          <a:prstGeom prst="ellipse">
            <a:avLst/>
          </a:prstGeom>
          <a:noFill/>
          <a:ln w="28440">
            <a:solidFill>
              <a:schemeClr val="bg1">
                <a:lumMod val="95000"/>
              </a:schemeClr>
            </a:solidFill>
            <a:round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5" name="CustomShape 3"/>
          <p:cNvSpPr/>
          <p:nvPr/>
        </p:nvSpPr>
        <p:spPr>
          <a:xfrm>
            <a:off x="4737240" y="1094760"/>
            <a:ext cx="1898552" cy="58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/>
          <a:lstStyle/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en-US" sz="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Catrin</a:t>
            </a: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根据实际业务需要设置工作流，审批流程及服务级别协议</a:t>
            </a:r>
            <a:endParaRPr lang="en-US" altLang="zh-CN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6" name="CustomShape 4"/>
          <p:cNvSpPr/>
          <p:nvPr/>
        </p:nvSpPr>
        <p:spPr>
          <a:xfrm>
            <a:off x="5803920" y="1794600"/>
            <a:ext cx="1250888" cy="33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 anchor="ctr"/>
          <a:lstStyle/>
          <a:p>
            <a:pPr algn="ctr">
              <a:lnSpc>
                <a:spcPct val="100000"/>
              </a:lnSpc>
            </a:pPr>
            <a:r>
              <a:rPr 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John</a:t>
            </a: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通过服务没记目录发起了一个服务请求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7" name="CustomShape 5"/>
          <p:cNvSpPr/>
          <p:nvPr/>
        </p:nvSpPr>
        <p:spPr>
          <a:xfrm>
            <a:off x="6298200" y="2813495"/>
            <a:ext cx="92376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 anchor="ctr"/>
          <a:lstStyle/>
          <a:p>
            <a:pPr algn="ctr">
              <a:lnSpc>
                <a:spcPct val="100000"/>
              </a:lnSpc>
            </a:pP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工单自动分配给技术员</a:t>
            </a:r>
            <a:r>
              <a:rPr lang="en-US" altLang="zh-CN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Scott</a:t>
            </a:r>
            <a:endParaRPr lang="en-US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08" name="Picture 13"/>
          <p:cNvPicPr/>
          <p:nvPr/>
        </p:nvPicPr>
        <p:blipFill>
          <a:blip r:embed="rId3"/>
          <a:stretch/>
        </p:blipFill>
        <p:spPr>
          <a:xfrm>
            <a:off x="6185880" y="2597400"/>
            <a:ext cx="224640" cy="224640"/>
          </a:xfrm>
          <a:prstGeom prst="rect">
            <a:avLst/>
          </a:prstGeom>
          <a:ln>
            <a:noFill/>
          </a:ln>
        </p:spPr>
      </p:pic>
      <p:sp>
        <p:nvSpPr>
          <p:cNvPr id="509" name="CustomShape 6"/>
          <p:cNvSpPr/>
          <p:nvPr/>
        </p:nvSpPr>
        <p:spPr>
          <a:xfrm>
            <a:off x="6136920" y="4249800"/>
            <a:ext cx="841680" cy="33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 anchor="ctr"/>
          <a:lstStyle/>
          <a:p>
            <a:pPr algn="ctr">
              <a:lnSpc>
                <a:spcPct val="100000"/>
              </a:lnSpc>
            </a:pPr>
            <a:r>
              <a:rPr 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Scott </a:t>
            </a: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 John </a:t>
            </a: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等待审批意见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0" name="CustomShape 7"/>
          <p:cNvSpPr/>
          <p:nvPr/>
        </p:nvSpPr>
        <p:spPr>
          <a:xfrm>
            <a:off x="3455280" y="4091770"/>
            <a:ext cx="1944246" cy="70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 anchor="ctr"/>
          <a:lstStyle/>
          <a:p>
            <a:pPr algn="ctr">
              <a:lnSpc>
                <a:spcPct val="100000"/>
              </a:lnSpc>
            </a:pPr>
            <a:r>
              <a:rPr lang="en-US" sz="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Catrin</a:t>
            </a: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CN" altLang="en-US" sz="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终端用户的经理对工单进行了核准。</a:t>
            </a:r>
            <a:r>
              <a:rPr lang="en-US" altLang="zh-CN" sz="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SLA</a:t>
            </a:r>
            <a:r>
              <a:rPr lang="zh-CN" altLang="en-US" sz="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开始生效计时</a:t>
            </a:r>
            <a:r>
              <a:rPr 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1" name="CustomShape 8"/>
          <p:cNvSpPr/>
          <p:nvPr/>
        </p:nvSpPr>
        <p:spPr>
          <a:xfrm>
            <a:off x="1439280" y="4002221"/>
            <a:ext cx="1423800" cy="71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 anchor="ctr"/>
          <a:lstStyle/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相关任务自动触发并分到</a:t>
            </a:r>
            <a:r>
              <a:rPr lang="en-US" altLang="zh-CN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PO</a:t>
            </a: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组。</a:t>
            </a:r>
            <a:r>
              <a:rPr lang="en-US" altLang="zh-CN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Scott</a:t>
            </a: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负责与</a:t>
            </a:r>
            <a:r>
              <a:rPr lang="en-US" altLang="zh-CN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PO</a:t>
            </a: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组对接处理电话申请事宜</a:t>
            </a:r>
            <a:endParaRPr lang="en-US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" name="CustomShape 9"/>
          <p:cNvSpPr/>
          <p:nvPr/>
        </p:nvSpPr>
        <p:spPr>
          <a:xfrm>
            <a:off x="958183" y="2779402"/>
            <a:ext cx="1618200" cy="70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 anchor="ctr"/>
          <a:lstStyle/>
          <a:p>
            <a:pPr algn="ctr">
              <a:lnSpc>
                <a:spcPct val="100000"/>
              </a:lnSpc>
            </a:pPr>
            <a:r>
              <a:rPr lang="zh-CN" altLang="en-US" sz="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在工单的每个阶段</a:t>
            </a:r>
            <a:r>
              <a:rPr lang="en-US" altLang="zh-CN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John</a:t>
            </a: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都会收到相关通知，并且可以在用户自助门户跟踪工单状态</a:t>
            </a:r>
            <a:endParaRPr lang="en-US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3" name="CustomShape 10"/>
          <p:cNvSpPr/>
          <p:nvPr/>
        </p:nvSpPr>
        <p:spPr>
          <a:xfrm>
            <a:off x="1619823" y="1592280"/>
            <a:ext cx="1444860" cy="58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 anchor="ctr"/>
          <a:lstStyle/>
          <a:p>
            <a:pPr algn="ctr">
              <a:lnSpc>
                <a:spcPct val="100000"/>
              </a:lnSpc>
            </a:pPr>
            <a:r>
              <a:rPr lang="zh-CN" altLang="en-US" sz="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最后</a:t>
            </a:r>
            <a:r>
              <a:rPr lang="en-US" altLang="zh-CN" sz="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J</a:t>
            </a:r>
            <a:r>
              <a:rPr lang="en-US" altLang="zh-CN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ohn</a:t>
            </a: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领取到所申请的手机，作为终端用户，事件的处理过程让人感到满意</a:t>
            </a:r>
            <a:endParaRPr lang="en-US" sz="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4" name="Picture 28"/>
          <p:cNvPicPr/>
          <p:nvPr/>
        </p:nvPicPr>
        <p:blipFill>
          <a:blip r:embed="rId4"/>
          <a:stretch/>
        </p:blipFill>
        <p:spPr>
          <a:xfrm>
            <a:off x="4210200" y="2478600"/>
            <a:ext cx="538560" cy="520560"/>
          </a:xfrm>
          <a:prstGeom prst="rect">
            <a:avLst/>
          </a:prstGeom>
          <a:ln>
            <a:noFill/>
          </a:ln>
        </p:spPr>
      </p:pic>
      <p:pic>
        <p:nvPicPr>
          <p:cNvPr id="515" name="Picture 29"/>
          <p:cNvPicPr/>
          <p:nvPr/>
        </p:nvPicPr>
        <p:blipFill>
          <a:blip r:embed="rId5"/>
          <a:stretch/>
        </p:blipFill>
        <p:spPr>
          <a:xfrm>
            <a:off x="3778560" y="2940120"/>
            <a:ext cx="538560" cy="520560"/>
          </a:xfrm>
          <a:prstGeom prst="rect">
            <a:avLst/>
          </a:prstGeom>
          <a:ln>
            <a:noFill/>
          </a:ln>
        </p:spPr>
      </p:pic>
      <p:pic>
        <p:nvPicPr>
          <p:cNvPr id="516" name="Picture 30"/>
          <p:cNvPicPr/>
          <p:nvPr/>
        </p:nvPicPr>
        <p:blipFill>
          <a:blip r:embed="rId6"/>
          <a:stretch/>
        </p:blipFill>
        <p:spPr>
          <a:xfrm>
            <a:off x="4211640" y="2948760"/>
            <a:ext cx="538560" cy="520560"/>
          </a:xfrm>
          <a:prstGeom prst="rect">
            <a:avLst/>
          </a:prstGeom>
          <a:ln>
            <a:noFill/>
          </a:ln>
        </p:spPr>
      </p:pic>
      <p:pic>
        <p:nvPicPr>
          <p:cNvPr id="517" name="Picture 31"/>
          <p:cNvPicPr/>
          <p:nvPr/>
        </p:nvPicPr>
        <p:blipFill>
          <a:blip r:embed="rId7"/>
          <a:stretch/>
        </p:blipFill>
        <p:spPr>
          <a:xfrm>
            <a:off x="4686120" y="2953440"/>
            <a:ext cx="538560" cy="520560"/>
          </a:xfrm>
          <a:prstGeom prst="rect">
            <a:avLst/>
          </a:prstGeom>
          <a:ln>
            <a:noFill/>
          </a:ln>
        </p:spPr>
      </p:pic>
      <p:pic>
        <p:nvPicPr>
          <p:cNvPr id="518" name="Picture 32"/>
          <p:cNvPicPr/>
          <p:nvPr/>
        </p:nvPicPr>
        <p:blipFill>
          <a:blip r:embed="rId6"/>
          <a:stretch/>
        </p:blipFill>
        <p:spPr>
          <a:xfrm>
            <a:off x="5767560" y="2809800"/>
            <a:ext cx="538560" cy="538560"/>
          </a:xfrm>
          <a:prstGeom prst="rect">
            <a:avLst/>
          </a:prstGeom>
          <a:ln>
            <a:noFill/>
          </a:ln>
        </p:spPr>
      </p:pic>
      <p:pic>
        <p:nvPicPr>
          <p:cNvPr id="519" name="Picture 33"/>
          <p:cNvPicPr/>
          <p:nvPr/>
        </p:nvPicPr>
        <p:blipFill>
          <a:blip r:embed="rId4"/>
          <a:stretch/>
        </p:blipFill>
        <p:spPr>
          <a:xfrm>
            <a:off x="4155660" y="1331290"/>
            <a:ext cx="538560" cy="538560"/>
          </a:xfrm>
          <a:prstGeom prst="rect">
            <a:avLst/>
          </a:prstGeom>
          <a:ln>
            <a:noFill/>
          </a:ln>
        </p:spPr>
      </p:pic>
      <p:pic>
        <p:nvPicPr>
          <p:cNvPr id="520" name="Picture 34"/>
          <p:cNvPicPr/>
          <p:nvPr/>
        </p:nvPicPr>
        <p:blipFill>
          <a:blip r:embed="rId8"/>
          <a:srcRect l="61" r="61"/>
          <a:stretch/>
        </p:blipFill>
        <p:spPr>
          <a:xfrm>
            <a:off x="5380920" y="1860480"/>
            <a:ext cx="538560" cy="538560"/>
          </a:xfrm>
          <a:prstGeom prst="rect">
            <a:avLst/>
          </a:prstGeom>
          <a:ln>
            <a:noFill/>
          </a:ln>
        </p:spPr>
      </p:pic>
      <p:pic>
        <p:nvPicPr>
          <p:cNvPr id="521" name="Picture 36"/>
          <p:cNvPicPr/>
          <p:nvPr/>
        </p:nvPicPr>
        <p:blipFill>
          <a:blip r:embed="rId8"/>
          <a:srcRect l="61" r="61"/>
          <a:stretch/>
        </p:blipFill>
        <p:spPr>
          <a:xfrm>
            <a:off x="5323680" y="3929400"/>
            <a:ext cx="538560" cy="538560"/>
          </a:xfrm>
          <a:prstGeom prst="rect">
            <a:avLst/>
          </a:prstGeom>
          <a:ln>
            <a:noFill/>
          </a:ln>
        </p:spPr>
      </p:pic>
      <p:pic>
        <p:nvPicPr>
          <p:cNvPr id="522" name="Picture 37"/>
          <p:cNvPicPr/>
          <p:nvPr/>
        </p:nvPicPr>
        <p:blipFill>
          <a:blip r:embed="rId6"/>
          <a:stretch/>
        </p:blipFill>
        <p:spPr>
          <a:xfrm>
            <a:off x="5695560" y="3929760"/>
            <a:ext cx="538560" cy="538560"/>
          </a:xfrm>
          <a:prstGeom prst="rect">
            <a:avLst/>
          </a:prstGeom>
          <a:ln>
            <a:noFill/>
          </a:ln>
        </p:spPr>
      </p:pic>
      <p:pic>
        <p:nvPicPr>
          <p:cNvPr id="523" name="Picture 38"/>
          <p:cNvPicPr/>
          <p:nvPr/>
        </p:nvPicPr>
        <p:blipFill>
          <a:blip r:embed="rId4"/>
          <a:stretch/>
        </p:blipFill>
        <p:spPr>
          <a:xfrm>
            <a:off x="4179960" y="4607280"/>
            <a:ext cx="557280" cy="538560"/>
          </a:xfrm>
          <a:prstGeom prst="rect">
            <a:avLst/>
          </a:prstGeom>
          <a:ln>
            <a:noFill/>
          </a:ln>
        </p:spPr>
      </p:pic>
      <p:pic>
        <p:nvPicPr>
          <p:cNvPr id="524" name="Picture 39"/>
          <p:cNvPicPr/>
          <p:nvPr/>
        </p:nvPicPr>
        <p:blipFill>
          <a:blip r:embed="rId6"/>
          <a:stretch/>
        </p:blipFill>
        <p:spPr>
          <a:xfrm>
            <a:off x="2840400" y="3910320"/>
            <a:ext cx="538560" cy="538560"/>
          </a:xfrm>
          <a:prstGeom prst="rect">
            <a:avLst/>
          </a:prstGeom>
          <a:ln>
            <a:noFill/>
          </a:ln>
        </p:spPr>
      </p:pic>
      <p:pic>
        <p:nvPicPr>
          <p:cNvPr id="525" name="Picture 40"/>
          <p:cNvPicPr/>
          <p:nvPr/>
        </p:nvPicPr>
        <p:blipFill>
          <a:blip r:embed="rId8"/>
          <a:srcRect l="61" r="61"/>
          <a:stretch/>
        </p:blipFill>
        <p:spPr>
          <a:xfrm>
            <a:off x="2535480" y="2838600"/>
            <a:ext cx="538560" cy="538560"/>
          </a:xfrm>
          <a:prstGeom prst="rect">
            <a:avLst/>
          </a:prstGeom>
          <a:ln>
            <a:noFill/>
          </a:ln>
        </p:spPr>
      </p:pic>
      <p:pic>
        <p:nvPicPr>
          <p:cNvPr id="526" name="Picture 41"/>
          <p:cNvPicPr/>
          <p:nvPr/>
        </p:nvPicPr>
        <p:blipFill>
          <a:blip r:embed="rId8"/>
          <a:srcRect l="61" r="61"/>
          <a:stretch/>
        </p:blipFill>
        <p:spPr>
          <a:xfrm>
            <a:off x="2995560" y="1897560"/>
            <a:ext cx="538560" cy="538560"/>
          </a:xfrm>
          <a:prstGeom prst="rect">
            <a:avLst/>
          </a:prstGeom>
          <a:ln>
            <a:noFill/>
          </a:ln>
        </p:spPr>
      </p:pic>
      <p:pic>
        <p:nvPicPr>
          <p:cNvPr id="527" name="Picture 35"/>
          <p:cNvPicPr/>
          <p:nvPr/>
        </p:nvPicPr>
        <p:blipFill>
          <a:blip r:embed="rId3"/>
          <a:stretch/>
        </p:blipFill>
        <p:spPr>
          <a:xfrm>
            <a:off x="2614320" y="2557440"/>
            <a:ext cx="224640" cy="224640"/>
          </a:xfrm>
          <a:prstGeom prst="rect">
            <a:avLst/>
          </a:prstGeom>
          <a:ln>
            <a:noFill/>
          </a:ln>
        </p:spPr>
      </p:pic>
      <p:pic>
        <p:nvPicPr>
          <p:cNvPr id="528" name="图片 527"/>
          <p:cNvPicPr/>
          <p:nvPr/>
        </p:nvPicPr>
        <p:blipFill>
          <a:blip r:embed="rId9"/>
          <a:stretch/>
        </p:blipFill>
        <p:spPr>
          <a:xfrm>
            <a:off x="7822080" y="4759200"/>
            <a:ext cx="1042920" cy="24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CustomShape 1"/>
          <p:cNvSpPr/>
          <p:nvPr/>
        </p:nvSpPr>
        <p:spPr>
          <a:xfrm>
            <a:off x="2693160" y="2820240"/>
            <a:ext cx="4404952" cy="217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171360" indent="-169920">
              <a:lnSpc>
                <a:spcPct val="150000"/>
              </a:lnSpc>
              <a:buClr>
                <a:srgbClr val="FFCD00"/>
              </a:buClr>
              <a:buFont typeface="Wingdings" charset="2"/>
              <a:buChar char=""/>
            </a:pPr>
            <a:r>
              <a:rPr lang="zh-CN" altLang="en-US" sz="12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提供简捷，商务化的服务描述</a:t>
            </a:r>
            <a:r>
              <a:rPr lang="zh-CN" altLang="en-US" sz="1200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2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描述信息）</a:t>
            </a:r>
            <a:endParaRPr lang="en-US" sz="1200" b="0" strike="noStrike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360" indent="-169920">
              <a:lnSpc>
                <a:spcPct val="150000"/>
              </a:lnSpc>
              <a:buClr>
                <a:srgbClr val="FFCD00"/>
              </a:buClr>
              <a:buFont typeface="Wingdings" charset="2"/>
              <a:buChar char=""/>
            </a:pPr>
            <a:r>
              <a:rPr lang="zh-CN" altLang="en-US" sz="1200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定义服务拥有者（技术员，组）</a:t>
            </a:r>
            <a:endParaRPr lang="en-US" sz="1200" b="0" strike="noStrike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360" indent="-169920">
              <a:lnSpc>
                <a:spcPct val="150000"/>
              </a:lnSpc>
              <a:buClr>
                <a:srgbClr val="FFCD00"/>
              </a:buClr>
              <a:buFont typeface="Wingdings" charset="2"/>
              <a:buChar char=""/>
            </a:pPr>
            <a:r>
              <a:rPr lang="zh-CN" altLang="en-US" sz="1200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服务可用性（发布到相关的用户组）</a:t>
            </a:r>
            <a:endParaRPr lang="en-US" sz="1200" b="0" strike="noStrike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360" indent="-169920">
              <a:lnSpc>
                <a:spcPct val="150000"/>
              </a:lnSpc>
              <a:buClr>
                <a:srgbClr val="FFCD00"/>
              </a:buClr>
              <a:buFont typeface="Wingdings" charset="2"/>
              <a:buChar char=""/>
            </a:pPr>
            <a:r>
              <a:rPr lang="zh-CN" altLang="en-US" sz="1200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制定</a:t>
            </a:r>
            <a:r>
              <a:rPr lang="zh-CN" altLang="en-US" sz="12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服务质量标准（</a:t>
            </a:r>
            <a:r>
              <a:rPr lang="en-US" altLang="zh-CN" sz="1200" b="0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SLA)</a:t>
            </a:r>
            <a:endParaRPr lang="en-US" altLang="zh-CN" sz="1200" b="0" strike="noStrike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360" indent="-169920">
              <a:lnSpc>
                <a:spcPct val="150000"/>
              </a:lnSpc>
              <a:buClr>
                <a:srgbClr val="FFCD00"/>
              </a:buClr>
              <a:buFont typeface="Wingdings" charset="2"/>
              <a:buChar char=""/>
            </a:pPr>
            <a:r>
              <a:rPr lang="zh-CN" altLang="en-US" sz="1200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定义权限，违规升级以及通知规则（审批程序，通知规则）</a:t>
            </a:r>
            <a:endParaRPr lang="en-US" sz="1200" b="0" strike="noStrike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360" indent="-169920">
              <a:lnSpc>
                <a:spcPct val="150000"/>
              </a:lnSpc>
              <a:buClr>
                <a:srgbClr val="FFCD00"/>
              </a:buClr>
              <a:buFont typeface="Wingdings" charset="2"/>
              <a:buChar char=""/>
            </a:pPr>
            <a:r>
              <a:rPr lang="zh-CN" altLang="en-US" sz="12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指定成本</a:t>
            </a:r>
            <a:r>
              <a:rPr lang="en-US" altLang="zh-CN" sz="12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2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附加字段</a:t>
            </a:r>
            <a:r>
              <a:rPr lang="zh-CN" altLang="en-US" sz="1200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sz="1200" b="0" strike="noStrike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sz="1200" b="0" strike="noStrike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en-US" sz="1200" b="0" strike="noStrike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en-US" sz="1200" b="0" strike="noStrike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0" name="CustomShape 2"/>
          <p:cNvSpPr/>
          <p:nvPr/>
        </p:nvSpPr>
        <p:spPr>
          <a:xfrm>
            <a:off x="-6120" y="1668600"/>
            <a:ext cx="91605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CCCC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1" name="CustomShape 3"/>
          <p:cNvSpPr/>
          <p:nvPr/>
        </p:nvSpPr>
        <p:spPr>
          <a:xfrm>
            <a:off x="3470040" y="567000"/>
            <a:ext cx="2202120" cy="2202120"/>
          </a:xfrm>
          <a:prstGeom prst="ellipse">
            <a:avLst/>
          </a:prstGeom>
          <a:gradFill>
            <a:gsLst>
              <a:gs pos="0">
                <a:srgbClr val="409B94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endParaRPr lang="en-US" sz="1800" strike="noStrike" spc="-1" dirty="0" smtClean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en-US" sz="1800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ServiceDesk Plus</a:t>
            </a:r>
          </a:p>
          <a:p>
            <a:pPr algn="ctr">
              <a:lnSpc>
                <a:spcPct val="100000"/>
              </a:lnSpc>
            </a:pPr>
            <a:r>
              <a:rPr lang="zh-CN" altLang="en-US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服务目</a:t>
            </a:r>
            <a:r>
              <a:rPr lang="zh-CN" altLang="en-US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  <a:endParaRPr lang="en-US" altLang="zh-CN" spc="-1" dirty="0" smtClean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最</a:t>
            </a:r>
            <a:r>
              <a:rPr lang="zh-CN" altLang="en-US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佳实践</a:t>
            </a:r>
            <a:endParaRPr lang="en-US" altLang="zh-CN" spc="-1" dirty="0" smtClean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en-US" sz="1800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sz="1800" strike="noStrike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32" name="图片 531"/>
          <p:cNvPicPr/>
          <p:nvPr/>
        </p:nvPicPr>
        <p:blipFill>
          <a:blip r:embed="rId2"/>
          <a:stretch/>
        </p:blipFill>
        <p:spPr>
          <a:xfrm>
            <a:off x="7822080" y="4754880"/>
            <a:ext cx="1042920" cy="24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CustomShape 1"/>
          <p:cNvSpPr/>
          <p:nvPr/>
        </p:nvSpPr>
        <p:spPr>
          <a:xfrm>
            <a:off x="1279440" y="756360"/>
            <a:ext cx="605520" cy="577440"/>
          </a:xfrm>
          <a:prstGeom prst="ellipse">
            <a:avLst/>
          </a:prstGeom>
          <a:solidFill>
            <a:srgbClr val="49B1AB"/>
          </a:solidFill>
          <a:ln>
            <a:solidFill>
              <a:schemeClr val="tx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4" name="CustomShape 2"/>
          <p:cNvSpPr/>
          <p:nvPr/>
        </p:nvSpPr>
        <p:spPr>
          <a:xfrm>
            <a:off x="1184040" y="2416962"/>
            <a:ext cx="1464840" cy="11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sz="11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James Arnold</a:t>
            </a:r>
            <a:endParaRPr lang="en-US" sz="1800" b="0" strike="noStrike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sz="11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Service desk manager</a:t>
            </a:r>
            <a:endParaRPr lang="en-US" sz="1800" b="0" strike="noStrike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sz="11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Manhattan Associates</a:t>
            </a:r>
            <a:endParaRPr lang="en-US" sz="1800" b="0" strike="noStrike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sz="11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sz="1800" b="0" strike="noStrike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35" name="Picture 4"/>
          <p:cNvPicPr/>
          <p:nvPr/>
        </p:nvPicPr>
        <p:blipFill>
          <a:blip r:embed="rId2"/>
          <a:stretch/>
        </p:blipFill>
        <p:spPr>
          <a:xfrm>
            <a:off x="1392120" y="896400"/>
            <a:ext cx="380520" cy="341640"/>
          </a:xfrm>
          <a:prstGeom prst="rect">
            <a:avLst/>
          </a:prstGeom>
          <a:ln>
            <a:noFill/>
          </a:ln>
        </p:spPr>
      </p:pic>
      <p:sp>
        <p:nvSpPr>
          <p:cNvPr id="536" name="CustomShape 3"/>
          <p:cNvSpPr/>
          <p:nvPr/>
        </p:nvSpPr>
        <p:spPr>
          <a:xfrm>
            <a:off x="1184040" y="1993577"/>
            <a:ext cx="7349040" cy="9930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50000"/>
              </a:lnSpc>
            </a:pPr>
            <a:r>
              <a:rPr lang="en-US" sz="14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ServiceDesk Plus has been a great decision both functionally and financially</a:t>
            </a:r>
          </a:p>
          <a:p>
            <a:pPr>
              <a:lnSpc>
                <a:spcPct val="150000"/>
              </a:lnSpc>
            </a:pPr>
            <a:r>
              <a:rPr lang="zh-CN" altLang="en-US" sz="1400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无论从功能或是价格上来说，</a:t>
            </a:r>
            <a:r>
              <a:rPr lang="en-US" altLang="zh-CN" sz="1400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 Service </a:t>
            </a:r>
            <a:r>
              <a:rPr lang="en-US" altLang="zh-CN" sz="14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Desk Plus</a:t>
            </a:r>
            <a:r>
              <a:rPr lang="zh-CN" altLang="en-US" sz="1400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都是非常棒的选择</a:t>
            </a:r>
            <a:endParaRPr lang="en-US" sz="1400" b="0" strike="noStrike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sz="1400" b="0" strike="noStrike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7" name="CustomShape 4"/>
          <p:cNvSpPr/>
          <p:nvPr/>
        </p:nvSpPr>
        <p:spPr>
          <a:xfrm>
            <a:off x="-2880" y="1064520"/>
            <a:ext cx="12621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CCCC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8" name="CustomShape 5"/>
          <p:cNvSpPr/>
          <p:nvPr/>
        </p:nvSpPr>
        <p:spPr>
          <a:xfrm>
            <a:off x="6107040" y="1101960"/>
            <a:ext cx="3035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CCCC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9" name="CustomShape 6"/>
          <p:cNvSpPr/>
          <p:nvPr/>
        </p:nvSpPr>
        <p:spPr>
          <a:xfrm>
            <a:off x="1997640" y="786832"/>
            <a:ext cx="4010040" cy="4130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2800" b="0" strike="noStrike" spc="-1" dirty="0">
                <a:solidFill>
                  <a:srgbClr val="409B94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客户反馈</a:t>
            </a:r>
            <a:endParaRPr lang="en-US" sz="2800" b="0" strike="noStrike" spc="-1" dirty="0">
              <a:solidFill>
                <a:srgbClr val="409B94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40" name="图片 539"/>
          <p:cNvPicPr/>
          <p:nvPr/>
        </p:nvPicPr>
        <p:blipFill>
          <a:blip r:embed="rId3"/>
          <a:stretch/>
        </p:blipFill>
        <p:spPr>
          <a:xfrm>
            <a:off x="7822080" y="4663440"/>
            <a:ext cx="1042920" cy="24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CustomShape 1"/>
          <p:cNvSpPr/>
          <p:nvPr/>
        </p:nvSpPr>
        <p:spPr>
          <a:xfrm>
            <a:off x="685800" y="343080"/>
            <a:ext cx="7770960" cy="89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 algn="ctr">
              <a:lnSpc>
                <a:spcPct val="100000"/>
              </a:lnSpc>
            </a:pPr>
            <a:r>
              <a:rPr lang="en-US" sz="4800" b="1" strike="noStrike" spc="-1" dirty="0">
                <a:solidFill>
                  <a:srgbClr val="409B94"/>
                </a:solidFill>
                <a:uFill>
                  <a:solidFill>
                    <a:srgbClr val="FFFFFF"/>
                  </a:solidFill>
                </a:uFill>
                <a:latin typeface="Gill Sans"/>
                <a:ea typeface="微软雅黑" panose="020B0503020204020204" pitchFamily="34" charset="-122"/>
              </a:rPr>
              <a:t>100,000+</a:t>
            </a:r>
            <a:endParaRPr lang="en-US" sz="1800" b="0" strike="noStrike" spc="-1" dirty="0">
              <a:solidFill>
                <a:srgbClr val="409B94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2" name="CustomShape 2"/>
          <p:cNvSpPr/>
          <p:nvPr/>
        </p:nvSpPr>
        <p:spPr>
          <a:xfrm>
            <a:off x="693720" y="1058220"/>
            <a:ext cx="7770960" cy="46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algn="ctr">
              <a:lnSpc>
                <a:spcPct val="100000"/>
              </a:lnSpc>
            </a:pPr>
            <a:r>
              <a:rPr lang="zh-CN" altLang="en-US" sz="2000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客户</a:t>
            </a:r>
            <a:endParaRPr lang="en-US" sz="1800" b="0" strike="noStrike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3" name="CustomShape 3"/>
          <p:cNvSpPr/>
          <p:nvPr/>
        </p:nvSpPr>
        <p:spPr>
          <a:xfrm>
            <a:off x="685800" y="2972160"/>
            <a:ext cx="7770960" cy="89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 algn="ctr">
              <a:lnSpc>
                <a:spcPct val="100000"/>
              </a:lnSpc>
            </a:pPr>
            <a:r>
              <a:rPr lang="en-US" sz="4800" b="1" strike="noStrike" spc="-1" dirty="0" smtClean="0">
                <a:solidFill>
                  <a:srgbClr val="409B94"/>
                </a:solidFill>
                <a:uFill>
                  <a:solidFill>
                    <a:srgbClr val="FFFFFF"/>
                  </a:solidFill>
                </a:uFill>
                <a:latin typeface="Gill Sans"/>
                <a:ea typeface="微软雅黑" panose="020B0503020204020204" pitchFamily="34" charset="-122"/>
              </a:rPr>
              <a:t>186</a:t>
            </a:r>
            <a:endParaRPr lang="en-US" sz="1800" b="0" strike="noStrike" spc="-1" dirty="0">
              <a:solidFill>
                <a:srgbClr val="409B94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4" name="CustomShape 4"/>
          <p:cNvSpPr/>
          <p:nvPr/>
        </p:nvSpPr>
        <p:spPr>
          <a:xfrm>
            <a:off x="747000" y="3656340"/>
            <a:ext cx="7770960" cy="46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algn="ctr">
              <a:lnSpc>
                <a:spcPct val="100000"/>
              </a:lnSpc>
            </a:pPr>
            <a:r>
              <a:rPr lang="zh-CN" altLang="en-US" sz="20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国家和地区</a:t>
            </a:r>
            <a:endParaRPr lang="en-US" sz="1800" b="0" strike="noStrike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5" name="CustomShape 5"/>
          <p:cNvSpPr/>
          <p:nvPr/>
        </p:nvSpPr>
        <p:spPr>
          <a:xfrm>
            <a:off x="685800" y="1657800"/>
            <a:ext cx="7770960" cy="89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 algn="ctr">
              <a:lnSpc>
                <a:spcPct val="100000"/>
              </a:lnSpc>
            </a:pPr>
            <a:r>
              <a:rPr lang="en-US" sz="4800" b="1" strike="noStrike" spc="-1" dirty="0">
                <a:solidFill>
                  <a:srgbClr val="409B94"/>
                </a:solidFill>
                <a:uFill>
                  <a:solidFill>
                    <a:srgbClr val="FFFFFF"/>
                  </a:solidFill>
                </a:uFill>
                <a:latin typeface="Gill Sans"/>
                <a:ea typeface="微软雅黑" panose="020B0503020204020204" pitchFamily="34" charset="-122"/>
              </a:rPr>
              <a:t>7</a:t>
            </a:r>
            <a:r>
              <a:rPr lang="en-US" altLang="zh-CN" sz="4800" b="1" strike="noStrike" spc="-1" dirty="0">
                <a:solidFill>
                  <a:srgbClr val="409B94"/>
                </a:solidFill>
                <a:uFill>
                  <a:solidFill>
                    <a:srgbClr val="FFFFFF"/>
                  </a:solidFill>
                </a:uFill>
                <a:latin typeface="Gill Sans"/>
                <a:ea typeface="微软雅黑" panose="020B0503020204020204" pitchFamily="34" charset="-122"/>
              </a:rPr>
              <a:t>5</a:t>
            </a:r>
            <a:r>
              <a:rPr lang="en-US" sz="4800" b="1" strike="noStrike" spc="-1" dirty="0">
                <a:solidFill>
                  <a:srgbClr val="409B94"/>
                </a:solidFill>
                <a:uFill>
                  <a:solidFill>
                    <a:srgbClr val="FFFFFF"/>
                  </a:solidFill>
                </a:uFill>
                <a:latin typeface="Gill Sans"/>
                <a:ea typeface="微软雅黑" panose="020B0503020204020204" pitchFamily="34" charset="-122"/>
              </a:rPr>
              <a:t>0,000</a:t>
            </a:r>
            <a:endParaRPr lang="en-US" sz="1800" b="0" strike="noStrike" spc="-1" dirty="0">
              <a:solidFill>
                <a:srgbClr val="409B94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6" name="CustomShape 6"/>
          <p:cNvSpPr/>
          <p:nvPr/>
        </p:nvSpPr>
        <p:spPr>
          <a:xfrm>
            <a:off x="693720" y="2320380"/>
            <a:ext cx="7770960" cy="46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IT </a:t>
            </a:r>
            <a:r>
              <a:rPr lang="zh-CN" altLang="en-US" sz="20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管理人员</a:t>
            </a:r>
            <a:endParaRPr lang="en-US" sz="1800" b="0" strike="noStrike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7" name="CustomShape 7"/>
          <p:cNvSpPr/>
          <p:nvPr/>
        </p:nvSpPr>
        <p:spPr>
          <a:xfrm>
            <a:off x="4486320" y="4413600"/>
            <a:ext cx="358560" cy="358560"/>
          </a:xfrm>
          <a:custGeom>
            <a:avLst/>
            <a:gdLst/>
            <a:ahLst/>
            <a:cxnLst/>
            <a:rect l="l" t="t" r="r" b="b"/>
            <a:pathLst>
              <a:path w="17586" h="12763">
                <a:moveTo>
                  <a:pt x="1" y="1"/>
                </a:moveTo>
                <a:lnTo>
                  <a:pt x="1" y="12276"/>
                </a:lnTo>
                <a:lnTo>
                  <a:pt x="1" y="12276"/>
                </a:lnTo>
                <a:lnTo>
                  <a:pt x="1" y="12373"/>
                </a:lnTo>
                <a:lnTo>
                  <a:pt x="25" y="12471"/>
                </a:lnTo>
                <a:lnTo>
                  <a:pt x="74" y="12544"/>
                </a:lnTo>
                <a:lnTo>
                  <a:pt x="123" y="12617"/>
                </a:lnTo>
                <a:lnTo>
                  <a:pt x="196" y="12690"/>
                </a:lnTo>
                <a:lnTo>
                  <a:pt x="293" y="12714"/>
                </a:lnTo>
                <a:lnTo>
                  <a:pt x="366" y="12763"/>
                </a:lnTo>
                <a:lnTo>
                  <a:pt x="488" y="12763"/>
                </a:lnTo>
                <a:lnTo>
                  <a:pt x="17585" y="12763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8" name="CustomShape 8"/>
          <p:cNvSpPr/>
          <p:nvPr/>
        </p:nvSpPr>
        <p:spPr>
          <a:xfrm>
            <a:off x="4517280" y="4580280"/>
            <a:ext cx="61920" cy="148320"/>
          </a:xfrm>
          <a:custGeom>
            <a:avLst/>
            <a:gdLst/>
            <a:ahLst/>
            <a:cxnLst/>
            <a:rect l="l" t="t" r="r" b="b"/>
            <a:pathLst>
              <a:path w="3094" h="5310">
                <a:moveTo>
                  <a:pt x="3094" y="5309"/>
                </a:moveTo>
                <a:lnTo>
                  <a:pt x="3094" y="487"/>
                </a:lnTo>
                <a:lnTo>
                  <a:pt x="3094" y="487"/>
                </a:lnTo>
                <a:lnTo>
                  <a:pt x="3094" y="390"/>
                </a:lnTo>
                <a:lnTo>
                  <a:pt x="3070" y="292"/>
                </a:lnTo>
                <a:lnTo>
                  <a:pt x="3021" y="219"/>
                </a:lnTo>
                <a:lnTo>
                  <a:pt x="2948" y="146"/>
                </a:lnTo>
                <a:lnTo>
                  <a:pt x="2899" y="97"/>
                </a:lnTo>
                <a:lnTo>
                  <a:pt x="2802" y="49"/>
                </a:lnTo>
                <a:lnTo>
                  <a:pt x="2704" y="24"/>
                </a:lnTo>
                <a:lnTo>
                  <a:pt x="2607" y="0"/>
                </a:lnTo>
                <a:lnTo>
                  <a:pt x="488" y="0"/>
                </a:lnTo>
                <a:lnTo>
                  <a:pt x="488" y="0"/>
                </a:lnTo>
                <a:lnTo>
                  <a:pt x="391" y="24"/>
                </a:lnTo>
                <a:lnTo>
                  <a:pt x="293" y="49"/>
                </a:lnTo>
                <a:lnTo>
                  <a:pt x="220" y="97"/>
                </a:lnTo>
                <a:lnTo>
                  <a:pt x="147" y="146"/>
                </a:lnTo>
                <a:lnTo>
                  <a:pt x="74" y="219"/>
                </a:lnTo>
                <a:lnTo>
                  <a:pt x="50" y="292"/>
                </a:lnTo>
                <a:lnTo>
                  <a:pt x="1" y="390"/>
                </a:lnTo>
                <a:lnTo>
                  <a:pt x="1" y="487"/>
                </a:lnTo>
                <a:lnTo>
                  <a:pt x="1" y="5309"/>
                </a:lnTo>
                <a:lnTo>
                  <a:pt x="3094" y="5309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9" name="CustomShape 9"/>
          <p:cNvSpPr/>
          <p:nvPr/>
        </p:nvSpPr>
        <p:spPr>
          <a:xfrm>
            <a:off x="4770000" y="4580280"/>
            <a:ext cx="61920" cy="148320"/>
          </a:xfrm>
          <a:custGeom>
            <a:avLst/>
            <a:gdLst/>
            <a:ahLst/>
            <a:cxnLst/>
            <a:rect l="l" t="t" r="r" b="b"/>
            <a:pathLst>
              <a:path w="3094" h="5310">
                <a:moveTo>
                  <a:pt x="3094" y="5309"/>
                </a:moveTo>
                <a:lnTo>
                  <a:pt x="3094" y="487"/>
                </a:lnTo>
                <a:lnTo>
                  <a:pt x="3094" y="487"/>
                </a:lnTo>
                <a:lnTo>
                  <a:pt x="3094" y="390"/>
                </a:lnTo>
                <a:lnTo>
                  <a:pt x="3070" y="292"/>
                </a:lnTo>
                <a:lnTo>
                  <a:pt x="3021" y="219"/>
                </a:lnTo>
                <a:lnTo>
                  <a:pt x="2948" y="146"/>
                </a:lnTo>
                <a:lnTo>
                  <a:pt x="2899" y="97"/>
                </a:lnTo>
                <a:lnTo>
                  <a:pt x="2802" y="49"/>
                </a:lnTo>
                <a:lnTo>
                  <a:pt x="2704" y="24"/>
                </a:lnTo>
                <a:lnTo>
                  <a:pt x="2607" y="0"/>
                </a:lnTo>
                <a:lnTo>
                  <a:pt x="488" y="0"/>
                </a:lnTo>
                <a:lnTo>
                  <a:pt x="488" y="0"/>
                </a:lnTo>
                <a:lnTo>
                  <a:pt x="390" y="24"/>
                </a:lnTo>
                <a:lnTo>
                  <a:pt x="293" y="49"/>
                </a:lnTo>
                <a:lnTo>
                  <a:pt x="220" y="97"/>
                </a:lnTo>
                <a:lnTo>
                  <a:pt x="147" y="146"/>
                </a:lnTo>
                <a:lnTo>
                  <a:pt x="74" y="219"/>
                </a:lnTo>
                <a:lnTo>
                  <a:pt x="50" y="292"/>
                </a:lnTo>
                <a:lnTo>
                  <a:pt x="1" y="390"/>
                </a:lnTo>
                <a:lnTo>
                  <a:pt x="1" y="487"/>
                </a:lnTo>
                <a:lnTo>
                  <a:pt x="1" y="5309"/>
                </a:lnTo>
                <a:lnTo>
                  <a:pt x="3094" y="5309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0" name="CustomShape 10"/>
          <p:cNvSpPr/>
          <p:nvPr/>
        </p:nvSpPr>
        <p:spPr>
          <a:xfrm>
            <a:off x="4601520" y="4415400"/>
            <a:ext cx="61920" cy="313200"/>
          </a:xfrm>
          <a:custGeom>
            <a:avLst/>
            <a:gdLst/>
            <a:ahLst/>
            <a:cxnLst/>
            <a:rect l="l" t="t" r="r" b="b"/>
            <a:pathLst>
              <a:path w="3094" h="11156">
                <a:moveTo>
                  <a:pt x="3094" y="11155"/>
                </a:moveTo>
                <a:lnTo>
                  <a:pt x="3094" y="488"/>
                </a:lnTo>
                <a:lnTo>
                  <a:pt x="3094" y="488"/>
                </a:lnTo>
                <a:lnTo>
                  <a:pt x="3094" y="391"/>
                </a:lnTo>
                <a:lnTo>
                  <a:pt x="3070" y="293"/>
                </a:lnTo>
                <a:lnTo>
                  <a:pt x="3021" y="220"/>
                </a:lnTo>
                <a:lnTo>
                  <a:pt x="2948" y="147"/>
                </a:lnTo>
                <a:lnTo>
                  <a:pt x="2899" y="98"/>
                </a:lnTo>
                <a:lnTo>
                  <a:pt x="2802" y="50"/>
                </a:lnTo>
                <a:lnTo>
                  <a:pt x="2704" y="25"/>
                </a:lnTo>
                <a:lnTo>
                  <a:pt x="2607" y="1"/>
                </a:lnTo>
                <a:lnTo>
                  <a:pt x="488" y="1"/>
                </a:lnTo>
                <a:lnTo>
                  <a:pt x="488" y="1"/>
                </a:lnTo>
                <a:lnTo>
                  <a:pt x="391" y="25"/>
                </a:lnTo>
                <a:lnTo>
                  <a:pt x="293" y="50"/>
                </a:lnTo>
                <a:lnTo>
                  <a:pt x="220" y="98"/>
                </a:lnTo>
                <a:lnTo>
                  <a:pt x="147" y="147"/>
                </a:lnTo>
                <a:lnTo>
                  <a:pt x="74" y="220"/>
                </a:lnTo>
                <a:lnTo>
                  <a:pt x="50" y="293"/>
                </a:lnTo>
                <a:lnTo>
                  <a:pt x="1" y="391"/>
                </a:lnTo>
                <a:lnTo>
                  <a:pt x="1" y="488"/>
                </a:lnTo>
                <a:lnTo>
                  <a:pt x="1" y="11155"/>
                </a:lnTo>
                <a:lnTo>
                  <a:pt x="3094" y="11155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1" name="CustomShape 11"/>
          <p:cNvSpPr/>
          <p:nvPr/>
        </p:nvSpPr>
        <p:spPr>
          <a:xfrm>
            <a:off x="4685760" y="4495320"/>
            <a:ext cx="61920" cy="233640"/>
          </a:xfrm>
          <a:custGeom>
            <a:avLst/>
            <a:gdLst/>
            <a:ahLst/>
            <a:cxnLst/>
            <a:rect l="l" t="t" r="r" b="b"/>
            <a:pathLst>
              <a:path w="3094" h="8330">
                <a:moveTo>
                  <a:pt x="3094" y="8329"/>
                </a:moveTo>
                <a:lnTo>
                  <a:pt x="3094" y="487"/>
                </a:lnTo>
                <a:lnTo>
                  <a:pt x="3094" y="487"/>
                </a:lnTo>
                <a:lnTo>
                  <a:pt x="3094" y="390"/>
                </a:lnTo>
                <a:lnTo>
                  <a:pt x="3070" y="292"/>
                </a:lnTo>
                <a:lnTo>
                  <a:pt x="3021" y="219"/>
                </a:lnTo>
                <a:lnTo>
                  <a:pt x="2948" y="146"/>
                </a:lnTo>
                <a:lnTo>
                  <a:pt x="2899" y="97"/>
                </a:lnTo>
                <a:lnTo>
                  <a:pt x="2802" y="49"/>
                </a:lnTo>
                <a:lnTo>
                  <a:pt x="2704" y="24"/>
                </a:lnTo>
                <a:lnTo>
                  <a:pt x="2607" y="0"/>
                </a:lnTo>
                <a:lnTo>
                  <a:pt x="488" y="0"/>
                </a:lnTo>
                <a:lnTo>
                  <a:pt x="488" y="0"/>
                </a:lnTo>
                <a:lnTo>
                  <a:pt x="391" y="24"/>
                </a:lnTo>
                <a:lnTo>
                  <a:pt x="293" y="49"/>
                </a:lnTo>
                <a:lnTo>
                  <a:pt x="220" y="97"/>
                </a:lnTo>
                <a:lnTo>
                  <a:pt x="147" y="146"/>
                </a:lnTo>
                <a:lnTo>
                  <a:pt x="74" y="219"/>
                </a:lnTo>
                <a:lnTo>
                  <a:pt x="50" y="292"/>
                </a:lnTo>
                <a:lnTo>
                  <a:pt x="1" y="390"/>
                </a:lnTo>
                <a:lnTo>
                  <a:pt x="1" y="487"/>
                </a:lnTo>
                <a:lnTo>
                  <a:pt x="1" y="8329"/>
                </a:lnTo>
                <a:lnTo>
                  <a:pt x="3094" y="8329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52" name="图片 551"/>
          <p:cNvPicPr/>
          <p:nvPr/>
        </p:nvPicPr>
        <p:blipFill>
          <a:blip r:embed="rId2"/>
          <a:stretch/>
        </p:blipFill>
        <p:spPr>
          <a:xfrm>
            <a:off x="7822080" y="4759200"/>
            <a:ext cx="1042920" cy="24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CustomShape 1"/>
          <p:cNvSpPr/>
          <p:nvPr/>
        </p:nvSpPr>
        <p:spPr>
          <a:xfrm>
            <a:off x="-4320" y="2071440"/>
            <a:ext cx="9148320" cy="1381320"/>
          </a:xfrm>
          <a:prstGeom prst="rect">
            <a:avLst/>
          </a:prstGeom>
          <a:gradFill>
            <a:gsLst>
              <a:gs pos="0">
                <a:srgbClr val="33807A"/>
              </a:gs>
              <a:gs pos="100000">
                <a:srgbClr val="FFFFFF"/>
              </a:gs>
            </a:gsLst>
            <a:lin ang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4" name="CustomShape 2"/>
          <p:cNvSpPr/>
          <p:nvPr/>
        </p:nvSpPr>
        <p:spPr>
          <a:xfrm>
            <a:off x="1750288" y="680040"/>
            <a:ext cx="5012324" cy="43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zh-CN" altLang="en-US" sz="28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获取</a:t>
            </a:r>
            <a:r>
              <a:rPr lang="en-US" sz="28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ServiceDesk Plus</a:t>
            </a:r>
          </a:p>
        </p:txBody>
      </p:sp>
      <p:sp>
        <p:nvSpPr>
          <p:cNvPr id="555" name="CustomShape 3"/>
          <p:cNvSpPr/>
          <p:nvPr/>
        </p:nvSpPr>
        <p:spPr>
          <a:xfrm>
            <a:off x="5216399" y="2258640"/>
            <a:ext cx="3296979" cy="66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1800" b="0" u="sng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800" b="0" u="sng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这里</a:t>
            </a:r>
            <a:r>
              <a:rPr lang="zh-CN" altLang="en-US" sz="14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注册获取</a:t>
            </a:r>
            <a:r>
              <a:rPr lang="en-US" altLang="zh-CN" sz="14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4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天免费试用</a:t>
            </a:r>
            <a:endParaRPr lang="en-US" sz="1800" b="0" strike="noStrike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56" name="Picture 3"/>
          <p:cNvPicPr/>
          <p:nvPr/>
        </p:nvPicPr>
        <p:blipFill>
          <a:blip r:embed="rId3"/>
          <a:srcRect b="27978"/>
          <a:stretch/>
        </p:blipFill>
        <p:spPr>
          <a:xfrm>
            <a:off x="1077480" y="680040"/>
            <a:ext cx="586080" cy="421560"/>
          </a:xfrm>
          <a:prstGeom prst="rect">
            <a:avLst/>
          </a:prstGeom>
          <a:ln>
            <a:noFill/>
          </a:ln>
        </p:spPr>
      </p:pic>
      <p:sp>
        <p:nvSpPr>
          <p:cNvPr id="557" name="CustomShape 4"/>
          <p:cNvSpPr/>
          <p:nvPr/>
        </p:nvSpPr>
        <p:spPr>
          <a:xfrm>
            <a:off x="1008360" y="2260080"/>
            <a:ext cx="2127600" cy="100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altLang="zh-CN" sz="2000" b="0" strike="noStrike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0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感谢您的关注！</a:t>
            </a:r>
            <a:endParaRPr lang="en-US" sz="1800" b="0" strike="noStrike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8" name="CustomShape 5"/>
          <p:cNvSpPr/>
          <p:nvPr/>
        </p:nvSpPr>
        <p:spPr>
          <a:xfrm>
            <a:off x="169920" y="4577040"/>
            <a:ext cx="3526200" cy="63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12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如您有任何疑问，欢迎发送邮件到：</a:t>
            </a:r>
            <a:r>
              <a:rPr lang="en-US" altLang="zh-CN" sz="12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mes</a:t>
            </a:r>
            <a:r>
              <a:rPr lang="en-US" sz="12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@</a:t>
            </a:r>
            <a:r>
              <a:rPr lang="en-US" altLang="zh-CN" sz="12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zohocorp</a:t>
            </a:r>
            <a:r>
              <a:rPr lang="en-US" sz="12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.com.cn</a:t>
            </a:r>
            <a:endParaRPr lang="en-US" sz="1800" b="0" strike="noStrike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sz="1800" b="0" strike="noStrike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59" name="图片 558"/>
          <p:cNvPicPr/>
          <p:nvPr/>
        </p:nvPicPr>
        <p:blipFill>
          <a:blip r:embed="rId4"/>
          <a:stretch/>
        </p:blipFill>
        <p:spPr>
          <a:xfrm>
            <a:off x="7822080" y="4773240"/>
            <a:ext cx="1042920" cy="24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5601600" y="2573640"/>
            <a:ext cx="1078560" cy="1078560"/>
          </a:xfrm>
          <a:prstGeom prst="ellipse">
            <a:avLst/>
          </a:prstGeom>
          <a:solidFill>
            <a:srgbClr val="F9CC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2"/>
          <p:cNvSpPr/>
          <p:nvPr/>
        </p:nvSpPr>
        <p:spPr>
          <a:xfrm>
            <a:off x="578880" y="3319920"/>
            <a:ext cx="1078560" cy="10785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3"/>
          <p:cNvSpPr/>
          <p:nvPr/>
        </p:nvSpPr>
        <p:spPr>
          <a:xfrm>
            <a:off x="1862280" y="3319920"/>
            <a:ext cx="1078560" cy="1078560"/>
          </a:xfrm>
          <a:prstGeom prst="ellipse">
            <a:avLst/>
          </a:prstGeom>
          <a:solidFill>
            <a:srgbClr val="F9CC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4"/>
          <p:cNvSpPr/>
          <p:nvPr/>
        </p:nvSpPr>
        <p:spPr>
          <a:xfrm>
            <a:off x="1216440" y="2190600"/>
            <a:ext cx="1078560" cy="10785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5"/>
          <p:cNvSpPr/>
          <p:nvPr/>
        </p:nvSpPr>
        <p:spPr>
          <a:xfrm>
            <a:off x="6967080" y="3859920"/>
            <a:ext cx="1078560" cy="10785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6"/>
          <p:cNvSpPr/>
          <p:nvPr/>
        </p:nvSpPr>
        <p:spPr>
          <a:xfrm>
            <a:off x="6945840" y="1265760"/>
            <a:ext cx="1078560" cy="1078560"/>
          </a:xfrm>
          <a:prstGeom prst="ellipse">
            <a:avLst/>
          </a:prstGeom>
          <a:solidFill>
            <a:srgbClr val="F9CC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7"/>
          <p:cNvSpPr/>
          <p:nvPr/>
        </p:nvSpPr>
        <p:spPr>
          <a:xfrm>
            <a:off x="6967080" y="2573640"/>
            <a:ext cx="1078560" cy="10785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301" name="CustomShape 8"/>
          <p:cNvSpPr/>
          <p:nvPr/>
        </p:nvSpPr>
        <p:spPr>
          <a:xfrm>
            <a:off x="4224960" y="2573640"/>
            <a:ext cx="1078560" cy="10785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9"/>
          <p:cNvSpPr/>
          <p:nvPr/>
        </p:nvSpPr>
        <p:spPr>
          <a:xfrm>
            <a:off x="1755720" y="705240"/>
            <a:ext cx="8548200" cy="43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en-US" sz="2800" strike="noStrike" spc="-1" dirty="0" err="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Zylker</a:t>
            </a:r>
            <a:r>
              <a:rPr lang="zh-CN" altLang="en-US" sz="280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的使用案例</a:t>
            </a: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3" name="CustomShape 10"/>
          <p:cNvSpPr/>
          <p:nvPr/>
        </p:nvSpPr>
        <p:spPr>
          <a:xfrm>
            <a:off x="1216440" y="954720"/>
            <a:ext cx="152640" cy="152640"/>
          </a:xfrm>
          <a:custGeom>
            <a:avLst/>
            <a:gdLst/>
            <a:ahLst/>
            <a:cxnLst/>
            <a:rect l="l" t="t" r="r" b="b"/>
            <a:pathLst>
              <a:path w="7527" h="7526">
                <a:moveTo>
                  <a:pt x="5992" y="0"/>
                </a:moveTo>
                <a:lnTo>
                  <a:pt x="537" y="6430"/>
                </a:lnTo>
                <a:lnTo>
                  <a:pt x="1" y="7526"/>
                </a:lnTo>
                <a:lnTo>
                  <a:pt x="1097" y="6990"/>
                </a:lnTo>
                <a:lnTo>
                  <a:pt x="7526" y="1534"/>
                </a:lnTo>
                <a:lnTo>
                  <a:pt x="5992" y="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11"/>
          <p:cNvSpPr/>
          <p:nvPr/>
        </p:nvSpPr>
        <p:spPr>
          <a:xfrm>
            <a:off x="1432440" y="748800"/>
            <a:ext cx="142560" cy="142560"/>
          </a:xfrm>
          <a:custGeom>
            <a:avLst/>
            <a:gdLst/>
            <a:ahLst/>
            <a:cxnLst/>
            <a:rect l="l" t="t" r="r" b="b"/>
            <a:pathLst>
              <a:path w="7039" h="7040">
                <a:moveTo>
                  <a:pt x="268" y="2704"/>
                </a:moveTo>
                <a:lnTo>
                  <a:pt x="4336" y="6771"/>
                </a:lnTo>
                <a:lnTo>
                  <a:pt x="4336" y="6771"/>
                </a:lnTo>
                <a:lnTo>
                  <a:pt x="4336" y="6771"/>
                </a:lnTo>
                <a:lnTo>
                  <a:pt x="4652" y="6917"/>
                </a:lnTo>
                <a:lnTo>
                  <a:pt x="4993" y="7015"/>
                </a:lnTo>
                <a:lnTo>
                  <a:pt x="5310" y="7039"/>
                </a:lnTo>
                <a:lnTo>
                  <a:pt x="5651" y="7039"/>
                </a:lnTo>
                <a:lnTo>
                  <a:pt x="5992" y="6966"/>
                </a:lnTo>
                <a:lnTo>
                  <a:pt x="6308" y="6844"/>
                </a:lnTo>
                <a:lnTo>
                  <a:pt x="6454" y="6747"/>
                </a:lnTo>
                <a:lnTo>
                  <a:pt x="6601" y="6674"/>
                </a:lnTo>
                <a:lnTo>
                  <a:pt x="6747" y="6552"/>
                </a:lnTo>
                <a:lnTo>
                  <a:pt x="6893" y="6430"/>
                </a:lnTo>
                <a:lnTo>
                  <a:pt x="6893" y="6430"/>
                </a:lnTo>
                <a:lnTo>
                  <a:pt x="6942" y="6357"/>
                </a:lnTo>
                <a:lnTo>
                  <a:pt x="7015" y="6260"/>
                </a:lnTo>
                <a:lnTo>
                  <a:pt x="7039" y="6138"/>
                </a:lnTo>
                <a:lnTo>
                  <a:pt x="7039" y="6041"/>
                </a:lnTo>
                <a:lnTo>
                  <a:pt x="7039" y="6041"/>
                </a:lnTo>
                <a:lnTo>
                  <a:pt x="7039" y="5943"/>
                </a:lnTo>
                <a:lnTo>
                  <a:pt x="7015" y="5846"/>
                </a:lnTo>
                <a:lnTo>
                  <a:pt x="6942" y="5748"/>
                </a:lnTo>
                <a:lnTo>
                  <a:pt x="6893" y="5651"/>
                </a:lnTo>
                <a:lnTo>
                  <a:pt x="1389" y="147"/>
                </a:lnTo>
                <a:lnTo>
                  <a:pt x="1389" y="147"/>
                </a:lnTo>
                <a:lnTo>
                  <a:pt x="1291" y="98"/>
                </a:lnTo>
                <a:lnTo>
                  <a:pt x="1194" y="25"/>
                </a:lnTo>
                <a:lnTo>
                  <a:pt x="1096" y="0"/>
                </a:lnTo>
                <a:lnTo>
                  <a:pt x="999" y="0"/>
                </a:lnTo>
                <a:lnTo>
                  <a:pt x="999" y="0"/>
                </a:lnTo>
                <a:lnTo>
                  <a:pt x="902" y="0"/>
                </a:lnTo>
                <a:lnTo>
                  <a:pt x="780" y="25"/>
                </a:lnTo>
                <a:lnTo>
                  <a:pt x="682" y="98"/>
                </a:lnTo>
                <a:lnTo>
                  <a:pt x="609" y="147"/>
                </a:lnTo>
                <a:lnTo>
                  <a:pt x="609" y="147"/>
                </a:lnTo>
                <a:lnTo>
                  <a:pt x="487" y="293"/>
                </a:lnTo>
                <a:lnTo>
                  <a:pt x="366" y="439"/>
                </a:lnTo>
                <a:lnTo>
                  <a:pt x="293" y="585"/>
                </a:lnTo>
                <a:lnTo>
                  <a:pt x="195" y="731"/>
                </a:lnTo>
                <a:lnTo>
                  <a:pt x="73" y="1048"/>
                </a:lnTo>
                <a:lnTo>
                  <a:pt x="0" y="1389"/>
                </a:lnTo>
                <a:lnTo>
                  <a:pt x="0" y="1730"/>
                </a:lnTo>
                <a:lnTo>
                  <a:pt x="25" y="2046"/>
                </a:lnTo>
                <a:lnTo>
                  <a:pt x="122" y="2387"/>
                </a:lnTo>
                <a:lnTo>
                  <a:pt x="268" y="2704"/>
                </a:lnTo>
                <a:lnTo>
                  <a:pt x="268" y="2704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12"/>
          <p:cNvSpPr/>
          <p:nvPr/>
        </p:nvSpPr>
        <p:spPr>
          <a:xfrm>
            <a:off x="1272960" y="804240"/>
            <a:ext cx="246960" cy="246960"/>
          </a:xfrm>
          <a:custGeom>
            <a:avLst/>
            <a:gdLst/>
            <a:ahLst/>
            <a:cxnLst/>
            <a:rect l="l" t="t" r="r" b="b"/>
            <a:pathLst>
              <a:path w="12130" h="12130">
                <a:moveTo>
                  <a:pt x="8038" y="1"/>
                </a:moveTo>
                <a:lnTo>
                  <a:pt x="4872" y="3191"/>
                </a:lnTo>
                <a:lnTo>
                  <a:pt x="4872" y="3191"/>
                </a:lnTo>
                <a:lnTo>
                  <a:pt x="4628" y="3094"/>
                </a:lnTo>
                <a:lnTo>
                  <a:pt x="4385" y="2997"/>
                </a:lnTo>
                <a:lnTo>
                  <a:pt x="4092" y="2899"/>
                </a:lnTo>
                <a:lnTo>
                  <a:pt x="3800" y="2850"/>
                </a:lnTo>
                <a:lnTo>
                  <a:pt x="3484" y="2777"/>
                </a:lnTo>
                <a:lnTo>
                  <a:pt x="3167" y="2729"/>
                </a:lnTo>
                <a:lnTo>
                  <a:pt x="2850" y="2704"/>
                </a:lnTo>
                <a:lnTo>
                  <a:pt x="2534" y="2704"/>
                </a:lnTo>
                <a:lnTo>
                  <a:pt x="2534" y="2704"/>
                </a:lnTo>
                <a:lnTo>
                  <a:pt x="2241" y="2704"/>
                </a:lnTo>
                <a:lnTo>
                  <a:pt x="1949" y="2729"/>
                </a:lnTo>
                <a:lnTo>
                  <a:pt x="1633" y="2777"/>
                </a:lnTo>
                <a:lnTo>
                  <a:pt x="1316" y="2850"/>
                </a:lnTo>
                <a:lnTo>
                  <a:pt x="999" y="2972"/>
                </a:lnTo>
                <a:lnTo>
                  <a:pt x="707" y="3094"/>
                </a:lnTo>
                <a:lnTo>
                  <a:pt x="415" y="3289"/>
                </a:lnTo>
                <a:lnTo>
                  <a:pt x="147" y="3508"/>
                </a:lnTo>
                <a:lnTo>
                  <a:pt x="147" y="3508"/>
                </a:lnTo>
                <a:lnTo>
                  <a:pt x="74" y="3581"/>
                </a:lnTo>
                <a:lnTo>
                  <a:pt x="25" y="3678"/>
                </a:lnTo>
                <a:lnTo>
                  <a:pt x="1" y="3776"/>
                </a:lnTo>
                <a:lnTo>
                  <a:pt x="1" y="3898"/>
                </a:lnTo>
                <a:lnTo>
                  <a:pt x="1" y="3898"/>
                </a:lnTo>
                <a:lnTo>
                  <a:pt x="1" y="3995"/>
                </a:lnTo>
                <a:lnTo>
                  <a:pt x="25" y="4093"/>
                </a:lnTo>
                <a:lnTo>
                  <a:pt x="74" y="4190"/>
                </a:lnTo>
                <a:lnTo>
                  <a:pt x="147" y="4287"/>
                </a:lnTo>
                <a:lnTo>
                  <a:pt x="7843" y="11984"/>
                </a:lnTo>
                <a:lnTo>
                  <a:pt x="7843" y="11984"/>
                </a:lnTo>
                <a:lnTo>
                  <a:pt x="7941" y="12057"/>
                </a:lnTo>
                <a:lnTo>
                  <a:pt x="8038" y="12105"/>
                </a:lnTo>
                <a:lnTo>
                  <a:pt x="8135" y="12130"/>
                </a:lnTo>
                <a:lnTo>
                  <a:pt x="8233" y="12130"/>
                </a:lnTo>
                <a:lnTo>
                  <a:pt x="8233" y="12130"/>
                </a:lnTo>
                <a:lnTo>
                  <a:pt x="8355" y="12130"/>
                </a:lnTo>
                <a:lnTo>
                  <a:pt x="8452" y="12105"/>
                </a:lnTo>
                <a:lnTo>
                  <a:pt x="8549" y="12057"/>
                </a:lnTo>
                <a:lnTo>
                  <a:pt x="8622" y="11984"/>
                </a:lnTo>
                <a:lnTo>
                  <a:pt x="8622" y="11984"/>
                </a:lnTo>
                <a:lnTo>
                  <a:pt x="8842" y="11716"/>
                </a:lnTo>
                <a:lnTo>
                  <a:pt x="9036" y="11423"/>
                </a:lnTo>
                <a:lnTo>
                  <a:pt x="9158" y="11131"/>
                </a:lnTo>
                <a:lnTo>
                  <a:pt x="9280" y="10814"/>
                </a:lnTo>
                <a:lnTo>
                  <a:pt x="9353" y="10498"/>
                </a:lnTo>
                <a:lnTo>
                  <a:pt x="9402" y="10181"/>
                </a:lnTo>
                <a:lnTo>
                  <a:pt x="9426" y="9889"/>
                </a:lnTo>
                <a:lnTo>
                  <a:pt x="9426" y="9597"/>
                </a:lnTo>
                <a:lnTo>
                  <a:pt x="9426" y="9597"/>
                </a:lnTo>
                <a:lnTo>
                  <a:pt x="9426" y="9280"/>
                </a:lnTo>
                <a:lnTo>
                  <a:pt x="9402" y="8964"/>
                </a:lnTo>
                <a:lnTo>
                  <a:pt x="9353" y="8647"/>
                </a:lnTo>
                <a:lnTo>
                  <a:pt x="9280" y="8330"/>
                </a:lnTo>
                <a:lnTo>
                  <a:pt x="9231" y="8038"/>
                </a:lnTo>
                <a:lnTo>
                  <a:pt x="9134" y="7746"/>
                </a:lnTo>
                <a:lnTo>
                  <a:pt x="9036" y="7502"/>
                </a:lnTo>
                <a:lnTo>
                  <a:pt x="8939" y="7259"/>
                </a:lnTo>
                <a:lnTo>
                  <a:pt x="12130" y="4093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13"/>
          <p:cNvSpPr/>
          <p:nvPr/>
        </p:nvSpPr>
        <p:spPr>
          <a:xfrm>
            <a:off x="1397520" y="848880"/>
            <a:ext cx="39600" cy="39600"/>
          </a:xfrm>
          <a:custGeom>
            <a:avLst/>
            <a:gdLst/>
            <a:ahLst/>
            <a:cxnLst/>
            <a:rect l="l" t="t" r="r" b="b"/>
            <a:pathLst>
              <a:path w="1998" h="1998">
                <a:moveTo>
                  <a:pt x="1" y="1997"/>
                </a:moveTo>
                <a:lnTo>
                  <a:pt x="1998" y="0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Line 14"/>
          <p:cNvSpPr/>
          <p:nvPr/>
        </p:nvSpPr>
        <p:spPr>
          <a:xfrm>
            <a:off x="3920400" y="1836720"/>
            <a:ext cx="360" cy="211464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308" name="Picture 33"/>
          <p:cNvPicPr/>
          <p:nvPr/>
        </p:nvPicPr>
        <p:blipFill>
          <a:blip r:embed="rId2"/>
          <a:stretch/>
        </p:blipFill>
        <p:spPr>
          <a:xfrm>
            <a:off x="1411560" y="2365200"/>
            <a:ext cx="718560" cy="718560"/>
          </a:xfrm>
          <a:prstGeom prst="rect">
            <a:avLst/>
          </a:prstGeom>
          <a:ln>
            <a:noFill/>
          </a:ln>
        </p:spPr>
      </p:pic>
      <p:pic>
        <p:nvPicPr>
          <p:cNvPr id="309" name="Picture 34"/>
          <p:cNvPicPr/>
          <p:nvPr/>
        </p:nvPicPr>
        <p:blipFill>
          <a:blip r:embed="rId3"/>
          <a:srcRect l="61" r="61"/>
          <a:stretch/>
        </p:blipFill>
        <p:spPr>
          <a:xfrm>
            <a:off x="2049120" y="3490920"/>
            <a:ext cx="718560" cy="718560"/>
          </a:xfrm>
          <a:prstGeom prst="rect">
            <a:avLst/>
          </a:prstGeom>
          <a:ln>
            <a:noFill/>
          </a:ln>
        </p:spPr>
      </p:pic>
      <p:pic>
        <p:nvPicPr>
          <p:cNvPr id="310" name="Picture 35"/>
          <p:cNvPicPr/>
          <p:nvPr/>
        </p:nvPicPr>
        <p:blipFill>
          <a:blip r:embed="rId4"/>
          <a:stretch/>
        </p:blipFill>
        <p:spPr>
          <a:xfrm>
            <a:off x="767520" y="3497400"/>
            <a:ext cx="718560" cy="718560"/>
          </a:xfrm>
          <a:prstGeom prst="rect">
            <a:avLst/>
          </a:prstGeom>
          <a:ln w="28440">
            <a:noFill/>
          </a:ln>
        </p:spPr>
      </p:pic>
      <p:sp>
        <p:nvSpPr>
          <p:cNvPr id="311" name="CustomShape 15"/>
          <p:cNvSpPr/>
          <p:nvPr/>
        </p:nvSpPr>
        <p:spPr>
          <a:xfrm>
            <a:off x="749880" y="4664160"/>
            <a:ext cx="860760" cy="31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35640" rIns="71280" bIns="35640"/>
          <a:lstStyle/>
          <a:p>
            <a:pPr algn="ctr">
              <a:lnSpc>
                <a:spcPct val="100000"/>
              </a:lnSpc>
            </a:pPr>
            <a:r>
              <a:rPr 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WENDY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人力资源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2" name="CustomShape 16"/>
          <p:cNvSpPr/>
          <p:nvPr/>
        </p:nvSpPr>
        <p:spPr>
          <a:xfrm>
            <a:off x="1290960" y="1842120"/>
            <a:ext cx="1109880" cy="31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35640" rIns="71280" bIns="35640"/>
          <a:lstStyle/>
          <a:p>
            <a:pPr algn="ctr">
              <a:lnSpc>
                <a:spcPct val="100000"/>
              </a:lnSpc>
            </a:pPr>
            <a:r>
              <a:rPr 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DAVE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人事经理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3" name="CustomShape 17"/>
          <p:cNvSpPr/>
          <p:nvPr/>
        </p:nvSpPr>
        <p:spPr>
          <a:xfrm>
            <a:off x="2034360" y="4664160"/>
            <a:ext cx="912960" cy="31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35640" rIns="71280" bIns="35640"/>
          <a:lstStyle/>
          <a:p>
            <a:pPr algn="ctr">
              <a:lnSpc>
                <a:spcPct val="100000"/>
              </a:lnSpc>
            </a:pPr>
            <a:r>
              <a:rPr 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JOHN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终端用户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4" name="CustomShape 18"/>
          <p:cNvSpPr/>
          <p:nvPr/>
        </p:nvSpPr>
        <p:spPr>
          <a:xfrm>
            <a:off x="196200" y="1448640"/>
            <a:ext cx="135756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企业用户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5" name="CustomShape 19"/>
          <p:cNvSpPr/>
          <p:nvPr/>
        </p:nvSpPr>
        <p:spPr>
          <a:xfrm>
            <a:off x="4468787" y="1448640"/>
            <a:ext cx="1419625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"/>
                <a:ea typeface="微软雅黑" panose="020B0503020204020204" pitchFamily="34" charset="-122"/>
              </a:rPr>
              <a:t>IT </a:t>
            </a:r>
            <a:r>
              <a:rPr lang="zh-CN" altLang="en-US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"/>
                <a:ea typeface="微软雅黑" panose="020B0503020204020204" pitchFamily="34" charset="-122"/>
              </a:rPr>
              <a:t>工程师</a:t>
            </a:r>
            <a:endParaRPr lang="en-US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6" name="Picture 50"/>
          <p:cNvPicPr/>
          <p:nvPr/>
        </p:nvPicPr>
        <p:blipFill>
          <a:blip r:embed="rId5"/>
          <a:stretch/>
        </p:blipFill>
        <p:spPr>
          <a:xfrm>
            <a:off x="4412880" y="2764440"/>
            <a:ext cx="718560" cy="718560"/>
          </a:xfrm>
          <a:prstGeom prst="rect">
            <a:avLst/>
          </a:prstGeom>
          <a:ln>
            <a:noFill/>
          </a:ln>
        </p:spPr>
      </p:pic>
      <p:sp>
        <p:nvSpPr>
          <p:cNvPr id="317" name="CustomShape 20"/>
          <p:cNvSpPr/>
          <p:nvPr/>
        </p:nvSpPr>
        <p:spPr>
          <a:xfrm>
            <a:off x="4382640" y="3711600"/>
            <a:ext cx="795960" cy="33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/>
          <a:lstStyle/>
          <a:p>
            <a:pPr algn="ctr">
              <a:lnSpc>
                <a:spcPct val="100000"/>
              </a:lnSpc>
            </a:pPr>
            <a:r>
              <a:rPr 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MARCUS</a:t>
            </a:r>
          </a:p>
          <a:p>
            <a:pPr algn="ctr">
              <a:lnSpc>
                <a:spcPct val="100000"/>
              </a:lnSpc>
            </a:pPr>
            <a:r>
              <a:rPr lang="zh-CN" altLang="en-US" sz="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信息总监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8" name="Picture 59"/>
          <p:cNvPicPr/>
          <p:nvPr/>
        </p:nvPicPr>
        <p:blipFill>
          <a:blip r:embed="rId6"/>
          <a:stretch/>
        </p:blipFill>
        <p:spPr>
          <a:xfrm>
            <a:off x="5797440" y="2757960"/>
            <a:ext cx="718560" cy="718560"/>
          </a:xfrm>
          <a:prstGeom prst="rect">
            <a:avLst/>
          </a:prstGeom>
          <a:ln>
            <a:noFill/>
          </a:ln>
        </p:spPr>
      </p:pic>
      <p:pic>
        <p:nvPicPr>
          <p:cNvPr id="319" name="Picture 60"/>
          <p:cNvPicPr/>
          <p:nvPr/>
        </p:nvPicPr>
        <p:blipFill>
          <a:blip r:embed="rId7"/>
          <a:stretch/>
        </p:blipFill>
        <p:spPr>
          <a:xfrm>
            <a:off x="7160760" y="4052880"/>
            <a:ext cx="718560" cy="718560"/>
          </a:xfrm>
          <a:prstGeom prst="rect">
            <a:avLst/>
          </a:prstGeom>
          <a:ln>
            <a:noFill/>
          </a:ln>
        </p:spPr>
      </p:pic>
      <p:pic>
        <p:nvPicPr>
          <p:cNvPr id="320" name="Picture 61"/>
          <p:cNvPicPr/>
          <p:nvPr/>
        </p:nvPicPr>
        <p:blipFill>
          <a:blip r:embed="rId8"/>
          <a:stretch/>
        </p:blipFill>
        <p:spPr>
          <a:xfrm>
            <a:off x="7147080" y="2755440"/>
            <a:ext cx="718560" cy="718560"/>
          </a:xfrm>
          <a:prstGeom prst="rect">
            <a:avLst/>
          </a:prstGeom>
          <a:ln>
            <a:noFill/>
          </a:ln>
        </p:spPr>
      </p:pic>
      <p:pic>
        <p:nvPicPr>
          <p:cNvPr id="321" name="Picture 62"/>
          <p:cNvPicPr/>
          <p:nvPr/>
        </p:nvPicPr>
        <p:blipFill>
          <a:blip r:embed="rId9"/>
          <a:stretch/>
        </p:blipFill>
        <p:spPr>
          <a:xfrm>
            <a:off x="7120080" y="1436400"/>
            <a:ext cx="718560" cy="718560"/>
          </a:xfrm>
          <a:prstGeom prst="rect">
            <a:avLst/>
          </a:prstGeom>
          <a:ln>
            <a:noFill/>
          </a:ln>
        </p:spPr>
      </p:pic>
      <p:sp>
        <p:nvSpPr>
          <p:cNvPr id="322" name="CustomShape 21"/>
          <p:cNvSpPr/>
          <p:nvPr/>
        </p:nvSpPr>
        <p:spPr>
          <a:xfrm>
            <a:off x="7961760" y="1482120"/>
            <a:ext cx="975600" cy="33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/>
          <a:lstStyle/>
          <a:p>
            <a:pPr algn="ctr">
              <a:lnSpc>
                <a:spcPct val="100000"/>
              </a:lnSpc>
            </a:pPr>
            <a:r>
              <a:rPr 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SCOTT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IT </a:t>
            </a: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技术员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3" name="CustomShape 22"/>
          <p:cNvSpPr/>
          <p:nvPr/>
        </p:nvSpPr>
        <p:spPr>
          <a:xfrm>
            <a:off x="8012160" y="2946960"/>
            <a:ext cx="934560" cy="33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/>
          <a:lstStyle/>
          <a:p>
            <a:pPr algn="ctr">
              <a:lnSpc>
                <a:spcPct val="100000"/>
              </a:lnSpc>
            </a:pPr>
            <a:r>
              <a:rPr 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JASON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IT </a:t>
            </a: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技术员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4" name="CustomShape 23"/>
          <p:cNvSpPr/>
          <p:nvPr/>
        </p:nvSpPr>
        <p:spPr>
          <a:xfrm>
            <a:off x="7988400" y="4228560"/>
            <a:ext cx="975600" cy="33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/>
          <a:lstStyle/>
          <a:p>
            <a:pPr algn="ctr">
              <a:lnSpc>
                <a:spcPct val="100000"/>
              </a:lnSpc>
            </a:pPr>
            <a:r>
              <a:rPr 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ADAM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IT </a:t>
            </a: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技术员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5" name="CustomShape 24"/>
          <p:cNvSpPr/>
          <p:nvPr/>
        </p:nvSpPr>
        <p:spPr>
          <a:xfrm>
            <a:off x="5554800" y="3725640"/>
            <a:ext cx="1173960" cy="33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/>
          <a:lstStyle/>
          <a:p>
            <a:pPr algn="ctr">
              <a:lnSpc>
                <a:spcPct val="100000"/>
              </a:lnSpc>
            </a:pPr>
            <a:r>
              <a:rPr 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CATRIN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IT </a:t>
            </a: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服务经理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6" name="图片 325"/>
          <p:cNvPicPr/>
          <p:nvPr/>
        </p:nvPicPr>
        <p:blipFill>
          <a:blip r:embed="rId10"/>
          <a:stretch/>
        </p:blipFill>
        <p:spPr>
          <a:xfrm>
            <a:off x="8247960" y="4901040"/>
            <a:ext cx="812520" cy="188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2127240" y="2262780"/>
            <a:ext cx="4746240" cy="61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案例分享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328" name="CustomShape 2"/>
          <p:cNvSpPr/>
          <p:nvPr/>
        </p:nvSpPr>
        <p:spPr>
          <a:xfrm>
            <a:off x="1134000" y="2291040"/>
            <a:ext cx="542520" cy="56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3"/>
          <p:cNvSpPr/>
          <p:nvPr/>
        </p:nvSpPr>
        <p:spPr>
          <a:xfrm>
            <a:off x="2127240" y="2848320"/>
            <a:ext cx="4878774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800" b="0" strike="noStrike" spc="-1" dirty="0" err="1">
                <a:solidFill>
                  <a:srgbClr val="409B94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Zylker</a:t>
            </a:r>
            <a:r>
              <a:rPr lang="zh-CN" altLang="en-US" sz="2800" b="0" strike="noStrike" spc="-1" dirty="0">
                <a:solidFill>
                  <a:srgbClr val="409B94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公司的电话申请流程</a:t>
            </a:r>
            <a:r>
              <a:rPr lang="en-US" sz="2800" b="0" strike="noStrike" spc="-1" dirty="0">
                <a:solidFill>
                  <a:srgbClr val="409B94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>
              <a:lnSpc>
                <a:spcPct val="100000"/>
              </a:lnSpc>
            </a:pPr>
            <a:endParaRPr lang="en-US" sz="2800" b="0" strike="noStrike" spc="-1" dirty="0">
              <a:solidFill>
                <a:srgbClr val="409B94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0" name="Picture 2"/>
          <p:cNvPicPr/>
          <p:nvPr/>
        </p:nvPicPr>
        <p:blipFill>
          <a:blip r:embed="rId2"/>
          <a:srcRect b="13977"/>
          <a:stretch/>
        </p:blipFill>
        <p:spPr>
          <a:xfrm>
            <a:off x="1355400" y="2303640"/>
            <a:ext cx="633600" cy="544680"/>
          </a:xfrm>
          <a:prstGeom prst="rect">
            <a:avLst/>
          </a:prstGeom>
          <a:ln>
            <a:noFill/>
          </a:ln>
        </p:spPr>
      </p:pic>
      <p:pic>
        <p:nvPicPr>
          <p:cNvPr id="331" name="图片 330"/>
          <p:cNvPicPr/>
          <p:nvPr/>
        </p:nvPicPr>
        <p:blipFill>
          <a:blip r:embed="rId3"/>
          <a:stretch/>
        </p:blipFill>
        <p:spPr>
          <a:xfrm>
            <a:off x="7827120" y="4773600"/>
            <a:ext cx="1043640" cy="24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1734480" y="710640"/>
            <a:ext cx="5101200" cy="43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zh-CN" altLang="en-US" sz="280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职员</a:t>
            </a:r>
            <a:r>
              <a:rPr lang="en-US" sz="280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John</a:t>
            </a:r>
            <a:r>
              <a:rPr lang="zh-CN" altLang="en-US" sz="280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需要一部电话</a:t>
            </a: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3" name="CustomShape 2"/>
          <p:cNvSpPr/>
          <p:nvPr/>
        </p:nvSpPr>
        <p:spPr>
          <a:xfrm>
            <a:off x="593640" y="1642320"/>
            <a:ext cx="1964520" cy="27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John</a:t>
            </a:r>
            <a:r>
              <a:rPr lang="zh-CN" alt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期望获取电话的过程是这样的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4" name="Picture 158"/>
          <p:cNvPicPr/>
          <p:nvPr/>
        </p:nvPicPr>
        <p:blipFill>
          <a:blip r:embed="rId2"/>
          <a:stretch/>
        </p:blipFill>
        <p:spPr>
          <a:xfrm>
            <a:off x="1994040" y="2394720"/>
            <a:ext cx="1438560" cy="1438560"/>
          </a:xfrm>
          <a:prstGeom prst="rect">
            <a:avLst/>
          </a:prstGeom>
          <a:ln>
            <a:noFill/>
          </a:ln>
        </p:spPr>
      </p:pic>
      <p:pic>
        <p:nvPicPr>
          <p:cNvPr id="335" name="Picture 159"/>
          <p:cNvPicPr/>
          <p:nvPr/>
        </p:nvPicPr>
        <p:blipFill>
          <a:blip r:embed="rId3"/>
          <a:stretch/>
        </p:blipFill>
        <p:spPr>
          <a:xfrm>
            <a:off x="5353560" y="2375280"/>
            <a:ext cx="1438560" cy="1438560"/>
          </a:xfrm>
          <a:prstGeom prst="rect">
            <a:avLst/>
          </a:prstGeom>
          <a:ln>
            <a:noFill/>
          </a:ln>
        </p:spPr>
      </p:pic>
      <p:pic>
        <p:nvPicPr>
          <p:cNvPr id="336" name="Picture 160"/>
          <p:cNvPicPr/>
          <p:nvPr/>
        </p:nvPicPr>
        <p:blipFill>
          <a:blip r:embed="rId4"/>
          <a:stretch/>
        </p:blipFill>
        <p:spPr>
          <a:xfrm>
            <a:off x="4077720" y="2401920"/>
            <a:ext cx="718560" cy="718560"/>
          </a:xfrm>
          <a:prstGeom prst="rect">
            <a:avLst/>
          </a:prstGeom>
          <a:ln>
            <a:noFill/>
          </a:ln>
        </p:spPr>
      </p:pic>
      <p:pic>
        <p:nvPicPr>
          <p:cNvPr id="337" name="Picture 162"/>
          <p:cNvPicPr/>
          <p:nvPr/>
        </p:nvPicPr>
        <p:blipFill>
          <a:blip r:embed="rId5"/>
          <a:srcRect l="8951" t="-348" r="6569" b="13130"/>
          <a:stretch/>
        </p:blipFill>
        <p:spPr>
          <a:xfrm>
            <a:off x="4092840" y="3077640"/>
            <a:ext cx="718560" cy="718560"/>
          </a:xfrm>
          <a:prstGeom prst="rect">
            <a:avLst/>
          </a:prstGeom>
          <a:ln>
            <a:noFill/>
          </a:ln>
        </p:spPr>
      </p:pic>
      <p:sp>
        <p:nvSpPr>
          <p:cNvPr id="338" name="CustomShape 3"/>
          <p:cNvSpPr/>
          <p:nvPr/>
        </p:nvSpPr>
        <p:spPr>
          <a:xfrm>
            <a:off x="2225160" y="4036320"/>
            <a:ext cx="912960" cy="31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35640" rIns="71280" bIns="35640"/>
          <a:lstStyle/>
          <a:p>
            <a:pPr algn="ctr">
              <a:lnSpc>
                <a:spcPct val="100000"/>
              </a:lnSpc>
            </a:pPr>
            <a:r>
              <a:rPr 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JOHN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终端用户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9" name="CustomShape 4"/>
          <p:cNvSpPr/>
          <p:nvPr/>
        </p:nvSpPr>
        <p:spPr>
          <a:xfrm>
            <a:off x="5599440" y="4051080"/>
            <a:ext cx="975600" cy="33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/>
          <a:lstStyle/>
          <a:p>
            <a:pPr algn="ctr">
              <a:lnSpc>
                <a:spcPct val="100000"/>
              </a:lnSpc>
            </a:pPr>
            <a:r>
              <a:rPr 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SCOTT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技术支持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0" name="CustomShape 5"/>
          <p:cNvSpPr/>
          <p:nvPr/>
        </p:nvSpPr>
        <p:spPr>
          <a:xfrm>
            <a:off x="1216440" y="954720"/>
            <a:ext cx="152640" cy="152640"/>
          </a:xfrm>
          <a:custGeom>
            <a:avLst/>
            <a:gdLst/>
            <a:ahLst/>
            <a:cxnLst/>
            <a:rect l="l" t="t" r="r" b="b"/>
            <a:pathLst>
              <a:path w="7527" h="7526">
                <a:moveTo>
                  <a:pt x="5992" y="0"/>
                </a:moveTo>
                <a:lnTo>
                  <a:pt x="537" y="6430"/>
                </a:lnTo>
                <a:lnTo>
                  <a:pt x="1" y="7526"/>
                </a:lnTo>
                <a:lnTo>
                  <a:pt x="1097" y="6990"/>
                </a:lnTo>
                <a:lnTo>
                  <a:pt x="7526" y="1534"/>
                </a:lnTo>
                <a:lnTo>
                  <a:pt x="5992" y="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CustomShape 6"/>
          <p:cNvSpPr/>
          <p:nvPr/>
        </p:nvSpPr>
        <p:spPr>
          <a:xfrm>
            <a:off x="1432440" y="748800"/>
            <a:ext cx="142560" cy="142560"/>
          </a:xfrm>
          <a:custGeom>
            <a:avLst/>
            <a:gdLst/>
            <a:ahLst/>
            <a:cxnLst/>
            <a:rect l="l" t="t" r="r" b="b"/>
            <a:pathLst>
              <a:path w="7039" h="7040">
                <a:moveTo>
                  <a:pt x="268" y="2704"/>
                </a:moveTo>
                <a:lnTo>
                  <a:pt x="4336" y="6771"/>
                </a:lnTo>
                <a:lnTo>
                  <a:pt x="4336" y="6771"/>
                </a:lnTo>
                <a:lnTo>
                  <a:pt x="4336" y="6771"/>
                </a:lnTo>
                <a:lnTo>
                  <a:pt x="4652" y="6917"/>
                </a:lnTo>
                <a:lnTo>
                  <a:pt x="4993" y="7015"/>
                </a:lnTo>
                <a:lnTo>
                  <a:pt x="5310" y="7039"/>
                </a:lnTo>
                <a:lnTo>
                  <a:pt x="5651" y="7039"/>
                </a:lnTo>
                <a:lnTo>
                  <a:pt x="5992" y="6966"/>
                </a:lnTo>
                <a:lnTo>
                  <a:pt x="6308" y="6844"/>
                </a:lnTo>
                <a:lnTo>
                  <a:pt x="6454" y="6747"/>
                </a:lnTo>
                <a:lnTo>
                  <a:pt x="6601" y="6674"/>
                </a:lnTo>
                <a:lnTo>
                  <a:pt x="6747" y="6552"/>
                </a:lnTo>
                <a:lnTo>
                  <a:pt x="6893" y="6430"/>
                </a:lnTo>
                <a:lnTo>
                  <a:pt x="6893" y="6430"/>
                </a:lnTo>
                <a:lnTo>
                  <a:pt x="6942" y="6357"/>
                </a:lnTo>
                <a:lnTo>
                  <a:pt x="7015" y="6260"/>
                </a:lnTo>
                <a:lnTo>
                  <a:pt x="7039" y="6138"/>
                </a:lnTo>
                <a:lnTo>
                  <a:pt x="7039" y="6041"/>
                </a:lnTo>
                <a:lnTo>
                  <a:pt x="7039" y="6041"/>
                </a:lnTo>
                <a:lnTo>
                  <a:pt x="7039" y="5943"/>
                </a:lnTo>
                <a:lnTo>
                  <a:pt x="7015" y="5846"/>
                </a:lnTo>
                <a:lnTo>
                  <a:pt x="6942" y="5748"/>
                </a:lnTo>
                <a:lnTo>
                  <a:pt x="6893" y="5651"/>
                </a:lnTo>
                <a:lnTo>
                  <a:pt x="1389" y="147"/>
                </a:lnTo>
                <a:lnTo>
                  <a:pt x="1389" y="147"/>
                </a:lnTo>
                <a:lnTo>
                  <a:pt x="1291" y="98"/>
                </a:lnTo>
                <a:lnTo>
                  <a:pt x="1194" y="25"/>
                </a:lnTo>
                <a:lnTo>
                  <a:pt x="1096" y="0"/>
                </a:lnTo>
                <a:lnTo>
                  <a:pt x="999" y="0"/>
                </a:lnTo>
                <a:lnTo>
                  <a:pt x="999" y="0"/>
                </a:lnTo>
                <a:lnTo>
                  <a:pt x="902" y="0"/>
                </a:lnTo>
                <a:lnTo>
                  <a:pt x="780" y="25"/>
                </a:lnTo>
                <a:lnTo>
                  <a:pt x="682" y="98"/>
                </a:lnTo>
                <a:lnTo>
                  <a:pt x="609" y="147"/>
                </a:lnTo>
                <a:lnTo>
                  <a:pt x="609" y="147"/>
                </a:lnTo>
                <a:lnTo>
                  <a:pt x="487" y="293"/>
                </a:lnTo>
                <a:lnTo>
                  <a:pt x="366" y="439"/>
                </a:lnTo>
                <a:lnTo>
                  <a:pt x="293" y="585"/>
                </a:lnTo>
                <a:lnTo>
                  <a:pt x="195" y="731"/>
                </a:lnTo>
                <a:lnTo>
                  <a:pt x="73" y="1048"/>
                </a:lnTo>
                <a:lnTo>
                  <a:pt x="0" y="1389"/>
                </a:lnTo>
                <a:lnTo>
                  <a:pt x="0" y="1730"/>
                </a:lnTo>
                <a:lnTo>
                  <a:pt x="25" y="2046"/>
                </a:lnTo>
                <a:lnTo>
                  <a:pt x="122" y="2387"/>
                </a:lnTo>
                <a:lnTo>
                  <a:pt x="268" y="2704"/>
                </a:lnTo>
                <a:lnTo>
                  <a:pt x="268" y="2704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7"/>
          <p:cNvSpPr/>
          <p:nvPr/>
        </p:nvSpPr>
        <p:spPr>
          <a:xfrm>
            <a:off x="1272960" y="804240"/>
            <a:ext cx="246960" cy="246960"/>
          </a:xfrm>
          <a:custGeom>
            <a:avLst/>
            <a:gdLst/>
            <a:ahLst/>
            <a:cxnLst/>
            <a:rect l="l" t="t" r="r" b="b"/>
            <a:pathLst>
              <a:path w="12130" h="12130">
                <a:moveTo>
                  <a:pt x="8038" y="1"/>
                </a:moveTo>
                <a:lnTo>
                  <a:pt x="4872" y="3191"/>
                </a:lnTo>
                <a:lnTo>
                  <a:pt x="4872" y="3191"/>
                </a:lnTo>
                <a:lnTo>
                  <a:pt x="4628" y="3094"/>
                </a:lnTo>
                <a:lnTo>
                  <a:pt x="4385" y="2997"/>
                </a:lnTo>
                <a:lnTo>
                  <a:pt x="4092" y="2899"/>
                </a:lnTo>
                <a:lnTo>
                  <a:pt x="3800" y="2850"/>
                </a:lnTo>
                <a:lnTo>
                  <a:pt x="3484" y="2777"/>
                </a:lnTo>
                <a:lnTo>
                  <a:pt x="3167" y="2729"/>
                </a:lnTo>
                <a:lnTo>
                  <a:pt x="2850" y="2704"/>
                </a:lnTo>
                <a:lnTo>
                  <a:pt x="2534" y="2704"/>
                </a:lnTo>
                <a:lnTo>
                  <a:pt x="2534" y="2704"/>
                </a:lnTo>
                <a:lnTo>
                  <a:pt x="2241" y="2704"/>
                </a:lnTo>
                <a:lnTo>
                  <a:pt x="1949" y="2729"/>
                </a:lnTo>
                <a:lnTo>
                  <a:pt x="1633" y="2777"/>
                </a:lnTo>
                <a:lnTo>
                  <a:pt x="1316" y="2850"/>
                </a:lnTo>
                <a:lnTo>
                  <a:pt x="999" y="2972"/>
                </a:lnTo>
                <a:lnTo>
                  <a:pt x="707" y="3094"/>
                </a:lnTo>
                <a:lnTo>
                  <a:pt x="415" y="3289"/>
                </a:lnTo>
                <a:lnTo>
                  <a:pt x="147" y="3508"/>
                </a:lnTo>
                <a:lnTo>
                  <a:pt x="147" y="3508"/>
                </a:lnTo>
                <a:lnTo>
                  <a:pt x="74" y="3581"/>
                </a:lnTo>
                <a:lnTo>
                  <a:pt x="25" y="3678"/>
                </a:lnTo>
                <a:lnTo>
                  <a:pt x="1" y="3776"/>
                </a:lnTo>
                <a:lnTo>
                  <a:pt x="1" y="3898"/>
                </a:lnTo>
                <a:lnTo>
                  <a:pt x="1" y="3898"/>
                </a:lnTo>
                <a:lnTo>
                  <a:pt x="1" y="3995"/>
                </a:lnTo>
                <a:lnTo>
                  <a:pt x="25" y="4093"/>
                </a:lnTo>
                <a:lnTo>
                  <a:pt x="74" y="4190"/>
                </a:lnTo>
                <a:lnTo>
                  <a:pt x="147" y="4287"/>
                </a:lnTo>
                <a:lnTo>
                  <a:pt x="7843" y="11984"/>
                </a:lnTo>
                <a:lnTo>
                  <a:pt x="7843" y="11984"/>
                </a:lnTo>
                <a:lnTo>
                  <a:pt x="7941" y="12057"/>
                </a:lnTo>
                <a:lnTo>
                  <a:pt x="8038" y="12105"/>
                </a:lnTo>
                <a:lnTo>
                  <a:pt x="8135" y="12130"/>
                </a:lnTo>
                <a:lnTo>
                  <a:pt x="8233" y="12130"/>
                </a:lnTo>
                <a:lnTo>
                  <a:pt x="8233" y="12130"/>
                </a:lnTo>
                <a:lnTo>
                  <a:pt x="8355" y="12130"/>
                </a:lnTo>
                <a:lnTo>
                  <a:pt x="8452" y="12105"/>
                </a:lnTo>
                <a:lnTo>
                  <a:pt x="8549" y="12057"/>
                </a:lnTo>
                <a:lnTo>
                  <a:pt x="8622" y="11984"/>
                </a:lnTo>
                <a:lnTo>
                  <a:pt x="8622" y="11984"/>
                </a:lnTo>
                <a:lnTo>
                  <a:pt x="8842" y="11716"/>
                </a:lnTo>
                <a:lnTo>
                  <a:pt x="9036" y="11423"/>
                </a:lnTo>
                <a:lnTo>
                  <a:pt x="9158" y="11131"/>
                </a:lnTo>
                <a:lnTo>
                  <a:pt x="9280" y="10814"/>
                </a:lnTo>
                <a:lnTo>
                  <a:pt x="9353" y="10498"/>
                </a:lnTo>
                <a:lnTo>
                  <a:pt x="9402" y="10181"/>
                </a:lnTo>
                <a:lnTo>
                  <a:pt x="9426" y="9889"/>
                </a:lnTo>
                <a:lnTo>
                  <a:pt x="9426" y="9597"/>
                </a:lnTo>
                <a:lnTo>
                  <a:pt x="9426" y="9597"/>
                </a:lnTo>
                <a:lnTo>
                  <a:pt x="9426" y="9280"/>
                </a:lnTo>
                <a:lnTo>
                  <a:pt x="9402" y="8964"/>
                </a:lnTo>
                <a:lnTo>
                  <a:pt x="9353" y="8647"/>
                </a:lnTo>
                <a:lnTo>
                  <a:pt x="9280" y="8330"/>
                </a:lnTo>
                <a:lnTo>
                  <a:pt x="9231" y="8038"/>
                </a:lnTo>
                <a:lnTo>
                  <a:pt x="9134" y="7746"/>
                </a:lnTo>
                <a:lnTo>
                  <a:pt x="9036" y="7502"/>
                </a:lnTo>
                <a:lnTo>
                  <a:pt x="8939" y="7259"/>
                </a:lnTo>
                <a:lnTo>
                  <a:pt x="12130" y="4093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CustomShape 8"/>
          <p:cNvSpPr/>
          <p:nvPr/>
        </p:nvSpPr>
        <p:spPr>
          <a:xfrm>
            <a:off x="1397520" y="848880"/>
            <a:ext cx="39600" cy="39600"/>
          </a:xfrm>
          <a:custGeom>
            <a:avLst/>
            <a:gdLst/>
            <a:ahLst/>
            <a:cxnLst/>
            <a:rect l="l" t="t" r="r" b="b"/>
            <a:pathLst>
              <a:path w="1998" h="1998">
                <a:moveTo>
                  <a:pt x="1" y="1997"/>
                </a:moveTo>
                <a:lnTo>
                  <a:pt x="1998" y="0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9"/>
          <p:cNvSpPr/>
          <p:nvPr/>
        </p:nvSpPr>
        <p:spPr>
          <a:xfrm>
            <a:off x="693360" y="2010367"/>
            <a:ext cx="2199947" cy="11753"/>
          </a:xfrm>
          <a:custGeom>
            <a:avLst/>
            <a:gdLst>
              <a:gd name="connsiteX0" fmla="*/ 0 w 108550"/>
              <a:gd name="connsiteY0" fmla="*/ 705120 h 705180"/>
              <a:gd name="connsiteX1" fmla="*/ 108550 w 108550"/>
              <a:gd name="connsiteY1" fmla="*/ 60 h 7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550" h="705180">
                <a:moveTo>
                  <a:pt x="0" y="705120"/>
                </a:moveTo>
                <a:cubicBezTo>
                  <a:pt x="7200" y="712320"/>
                  <a:pt x="101350" y="-7140"/>
                  <a:pt x="108550" y="60"/>
                </a:cubicBezTo>
              </a:path>
            </a:pathLst>
          </a:custGeom>
          <a:noFill/>
          <a:ln w="9360">
            <a:solidFill>
              <a:schemeClr val="tx1">
                <a:lumMod val="95000"/>
                <a:lumOff val="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45" name="图片 344"/>
          <p:cNvPicPr/>
          <p:nvPr/>
        </p:nvPicPr>
        <p:blipFill>
          <a:blip r:embed="rId6"/>
          <a:stretch/>
        </p:blipFill>
        <p:spPr>
          <a:xfrm>
            <a:off x="8155440" y="4809600"/>
            <a:ext cx="932760" cy="216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 flipV="1">
            <a:off x="2971800" y="1764720"/>
            <a:ext cx="2902680" cy="273888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47" name="Picture 165"/>
          <p:cNvPicPr/>
          <p:nvPr/>
        </p:nvPicPr>
        <p:blipFill>
          <a:blip r:embed="rId2"/>
          <a:stretch/>
        </p:blipFill>
        <p:spPr>
          <a:xfrm>
            <a:off x="4164480" y="1509840"/>
            <a:ext cx="538560" cy="538560"/>
          </a:xfrm>
          <a:prstGeom prst="rect">
            <a:avLst/>
          </a:prstGeom>
          <a:ln>
            <a:noFill/>
          </a:ln>
        </p:spPr>
      </p:pic>
      <p:pic>
        <p:nvPicPr>
          <p:cNvPr id="348" name="Picture 166"/>
          <p:cNvPicPr/>
          <p:nvPr/>
        </p:nvPicPr>
        <p:blipFill>
          <a:blip r:embed="rId3"/>
          <a:stretch/>
        </p:blipFill>
        <p:spPr>
          <a:xfrm>
            <a:off x="5326560" y="2268000"/>
            <a:ext cx="538560" cy="538560"/>
          </a:xfrm>
          <a:prstGeom prst="rect">
            <a:avLst/>
          </a:prstGeom>
          <a:ln>
            <a:noFill/>
          </a:ln>
        </p:spPr>
      </p:pic>
      <p:sp>
        <p:nvSpPr>
          <p:cNvPr id="349" name="CustomShape 2"/>
          <p:cNvSpPr/>
          <p:nvPr/>
        </p:nvSpPr>
        <p:spPr>
          <a:xfrm>
            <a:off x="1745280" y="707232"/>
            <a:ext cx="5101200" cy="43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en-US" sz="280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John</a:t>
            </a:r>
            <a:r>
              <a:rPr lang="zh-CN" altLang="en-US" sz="280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需要一部电话</a:t>
            </a: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0" name="CustomShape 3"/>
          <p:cNvSpPr/>
          <p:nvPr/>
        </p:nvSpPr>
        <p:spPr>
          <a:xfrm>
            <a:off x="187560" y="1560600"/>
            <a:ext cx="1557720" cy="27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然而现实所面对的流程是</a:t>
            </a:r>
            <a:r>
              <a:rPr lang="en-US" altLang="zh-CN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1" name="CustomShape 4"/>
          <p:cNvSpPr/>
          <p:nvPr/>
        </p:nvSpPr>
        <p:spPr>
          <a:xfrm>
            <a:off x="3669840" y="1138320"/>
            <a:ext cx="1539360" cy="34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35640" rIns="71280" bIns="35640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John </a:t>
            </a:r>
            <a:r>
              <a:rPr lang="zh-CN" altLang="en-US" sz="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发送</a:t>
            </a:r>
            <a:r>
              <a:rPr lang="zh-CN" altLang="en-US" sz="9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邮</a:t>
            </a:r>
            <a:r>
              <a:rPr lang="zh-CN" alt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件给</a:t>
            </a:r>
            <a:r>
              <a:rPr 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 Scott </a:t>
            </a:r>
            <a:r>
              <a:rPr lang="zh-CN" altLang="en-US" sz="9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表明</a:t>
            </a:r>
            <a:r>
              <a:rPr lang="zh-CN" altLang="en-US" sz="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需</a:t>
            </a:r>
            <a:r>
              <a:rPr lang="zh-CN" altLang="en-US" sz="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要一部电话</a:t>
            </a:r>
            <a:r>
              <a:rPr 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2" name="CustomShape 5"/>
          <p:cNvSpPr/>
          <p:nvPr/>
        </p:nvSpPr>
        <p:spPr>
          <a:xfrm>
            <a:off x="5974920" y="2125440"/>
            <a:ext cx="896760" cy="50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Scott</a:t>
            </a:r>
            <a:r>
              <a:rPr lang="zh-CN" alt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回复邮件让</a:t>
            </a:r>
            <a:r>
              <a:rPr lang="en-US" altLang="zh-CN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John</a:t>
            </a:r>
            <a:r>
              <a:rPr lang="zh-CN" altLang="en-US" sz="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挑选所需手机型号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3" name="Picture 170"/>
          <p:cNvPicPr/>
          <p:nvPr/>
        </p:nvPicPr>
        <p:blipFill>
          <a:blip r:embed="rId2"/>
          <a:stretch/>
        </p:blipFill>
        <p:spPr>
          <a:xfrm>
            <a:off x="5429880" y="3362040"/>
            <a:ext cx="538560" cy="538560"/>
          </a:xfrm>
          <a:prstGeom prst="rect">
            <a:avLst/>
          </a:prstGeom>
          <a:ln>
            <a:noFill/>
          </a:ln>
        </p:spPr>
      </p:pic>
      <p:pic>
        <p:nvPicPr>
          <p:cNvPr id="354" name="Picture 171"/>
          <p:cNvPicPr/>
          <p:nvPr/>
        </p:nvPicPr>
        <p:blipFill>
          <a:blip r:embed="rId3"/>
          <a:stretch/>
        </p:blipFill>
        <p:spPr>
          <a:xfrm>
            <a:off x="4164480" y="4189680"/>
            <a:ext cx="538560" cy="538560"/>
          </a:xfrm>
          <a:prstGeom prst="rect">
            <a:avLst/>
          </a:prstGeom>
          <a:ln>
            <a:noFill/>
          </a:ln>
        </p:spPr>
      </p:pic>
      <p:sp>
        <p:nvSpPr>
          <p:cNvPr id="355" name="CustomShape 6"/>
          <p:cNvSpPr/>
          <p:nvPr/>
        </p:nvSpPr>
        <p:spPr>
          <a:xfrm>
            <a:off x="5933880" y="3481560"/>
            <a:ext cx="1059120" cy="50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John</a:t>
            </a:r>
            <a:r>
              <a:rPr lang="zh-CN" alt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回复说需要一部</a:t>
            </a:r>
            <a:r>
              <a:rPr 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iPhone.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6" name="CustomShape 7"/>
          <p:cNvSpPr/>
          <p:nvPr/>
        </p:nvSpPr>
        <p:spPr>
          <a:xfrm>
            <a:off x="3615211" y="4671360"/>
            <a:ext cx="1813229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Scott</a:t>
            </a:r>
            <a:r>
              <a:rPr lang="zh-CN" alt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回复邮件进一步询问具体的规格要求，诸如颜色，大小</a:t>
            </a:r>
            <a:r>
              <a:rPr lang="en-US" altLang="zh-CN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7" name="Picture 177"/>
          <p:cNvPicPr/>
          <p:nvPr/>
        </p:nvPicPr>
        <p:blipFill>
          <a:blip r:embed="rId4"/>
          <a:stretch/>
        </p:blipFill>
        <p:spPr>
          <a:xfrm>
            <a:off x="2778840" y="3317760"/>
            <a:ext cx="513360" cy="513360"/>
          </a:xfrm>
          <a:prstGeom prst="rect">
            <a:avLst/>
          </a:prstGeom>
          <a:ln>
            <a:noFill/>
          </a:ln>
        </p:spPr>
      </p:pic>
      <p:pic>
        <p:nvPicPr>
          <p:cNvPr id="358" name="Picture 178"/>
          <p:cNvPicPr/>
          <p:nvPr/>
        </p:nvPicPr>
        <p:blipFill>
          <a:blip r:embed="rId4"/>
          <a:stretch/>
        </p:blipFill>
        <p:spPr>
          <a:xfrm>
            <a:off x="2981160" y="2083680"/>
            <a:ext cx="513360" cy="513360"/>
          </a:xfrm>
          <a:prstGeom prst="rect">
            <a:avLst/>
          </a:prstGeom>
          <a:ln>
            <a:noFill/>
          </a:ln>
        </p:spPr>
      </p:pic>
      <p:pic>
        <p:nvPicPr>
          <p:cNvPr id="359" name="Picture 10"/>
          <p:cNvPicPr/>
          <p:nvPr/>
        </p:nvPicPr>
        <p:blipFill>
          <a:blip r:embed="rId5"/>
          <a:srcRect t="-14949" b="12312"/>
          <a:stretch/>
        </p:blipFill>
        <p:spPr>
          <a:xfrm>
            <a:off x="5613840" y="3923640"/>
            <a:ext cx="630360" cy="497160"/>
          </a:xfrm>
          <a:prstGeom prst="rect">
            <a:avLst/>
          </a:prstGeom>
          <a:ln>
            <a:noFill/>
          </a:ln>
          <a:scene3d>
            <a:camera prst="orthographicFront">
              <a:rot lat="0" lon="2400000" rev="0"/>
            </a:camera>
            <a:lightRig rig="threePt" dir="t"/>
          </a:scene3d>
        </p:spPr>
      </p:pic>
      <p:pic>
        <p:nvPicPr>
          <p:cNvPr id="360" name="Picture 180"/>
          <p:cNvPicPr/>
          <p:nvPr/>
        </p:nvPicPr>
        <p:blipFill>
          <a:blip r:embed="rId5"/>
          <a:srcRect t="-14949" b="12312"/>
          <a:stretch/>
        </p:blipFill>
        <p:spPr>
          <a:xfrm>
            <a:off x="3826080" y="3923640"/>
            <a:ext cx="630360" cy="497160"/>
          </a:xfrm>
          <a:prstGeom prst="rect">
            <a:avLst/>
          </a:prstGeom>
          <a:ln>
            <a:noFill/>
          </a:ln>
          <a:scene3d>
            <a:camera prst="orthographicFront">
              <a:rot lat="0" lon="2400000" rev="0"/>
            </a:camera>
            <a:lightRig rig="threePt" dir="t"/>
          </a:scene3d>
        </p:spPr>
      </p:pic>
      <p:pic>
        <p:nvPicPr>
          <p:cNvPr id="361" name="Picture 181"/>
          <p:cNvPicPr/>
          <p:nvPr/>
        </p:nvPicPr>
        <p:blipFill>
          <a:blip r:embed="rId5"/>
          <a:srcRect t="-14949" b="12312"/>
          <a:stretch/>
        </p:blipFill>
        <p:spPr>
          <a:xfrm>
            <a:off x="3240720" y="2678760"/>
            <a:ext cx="630360" cy="497160"/>
          </a:xfrm>
          <a:prstGeom prst="rect">
            <a:avLst/>
          </a:prstGeom>
          <a:ln>
            <a:noFill/>
          </a:ln>
          <a:scene3d>
            <a:camera prst="orthographicFront">
              <a:rot lat="0" lon="2400000" rev="0"/>
            </a:camera>
            <a:lightRig rig="threePt" dir="t"/>
          </a:scene3d>
        </p:spPr>
      </p:pic>
      <p:pic>
        <p:nvPicPr>
          <p:cNvPr id="362" name="Picture 12"/>
          <p:cNvPicPr/>
          <p:nvPr/>
        </p:nvPicPr>
        <p:blipFill>
          <a:blip r:embed="rId6"/>
          <a:srcRect b="20979"/>
          <a:stretch/>
        </p:blipFill>
        <p:spPr>
          <a:xfrm>
            <a:off x="4950720" y="1766160"/>
            <a:ext cx="448560" cy="354240"/>
          </a:xfrm>
          <a:prstGeom prst="rect">
            <a:avLst/>
          </a:prstGeom>
          <a:ln>
            <a:noFill/>
          </a:ln>
        </p:spPr>
      </p:pic>
      <p:pic>
        <p:nvPicPr>
          <p:cNvPr id="363" name="Picture 184"/>
          <p:cNvPicPr/>
          <p:nvPr/>
        </p:nvPicPr>
        <p:blipFill>
          <a:blip r:embed="rId6"/>
          <a:srcRect b="20979"/>
          <a:stretch/>
        </p:blipFill>
        <p:spPr>
          <a:xfrm>
            <a:off x="6040080" y="2843280"/>
            <a:ext cx="450360" cy="354960"/>
          </a:xfrm>
          <a:prstGeom prst="rect">
            <a:avLst/>
          </a:prstGeom>
          <a:ln>
            <a:noFill/>
          </a:ln>
        </p:spPr>
      </p:pic>
      <p:sp>
        <p:nvSpPr>
          <p:cNvPr id="364" name="CustomShape 8"/>
          <p:cNvSpPr/>
          <p:nvPr/>
        </p:nvSpPr>
        <p:spPr>
          <a:xfrm>
            <a:off x="1795320" y="3449160"/>
            <a:ext cx="91368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John</a:t>
            </a:r>
            <a:r>
              <a:rPr lang="zh-CN" alt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回复了所需规格</a:t>
            </a:r>
            <a:r>
              <a:rPr 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5" name="CustomShape 9"/>
          <p:cNvSpPr/>
          <p:nvPr/>
        </p:nvSpPr>
        <p:spPr>
          <a:xfrm>
            <a:off x="1753200" y="2140560"/>
            <a:ext cx="1084320" cy="50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zh-CN" altLang="en-US" sz="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最后邮件堆叠，</a:t>
            </a:r>
            <a:r>
              <a:rPr lang="en-US" altLang="zh-CN" sz="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Scott</a:t>
            </a:r>
            <a:r>
              <a:rPr lang="zh-CN" altLang="en-US" sz="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难以跟踪事件始末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66" name="Picture 187"/>
          <p:cNvPicPr/>
          <p:nvPr/>
        </p:nvPicPr>
        <p:blipFill>
          <a:blip r:embed="rId7"/>
          <a:srcRect b="13977"/>
          <a:stretch/>
        </p:blipFill>
        <p:spPr>
          <a:xfrm>
            <a:off x="4262400" y="2986560"/>
            <a:ext cx="432720" cy="372240"/>
          </a:xfrm>
          <a:prstGeom prst="rect">
            <a:avLst/>
          </a:prstGeom>
          <a:ln>
            <a:noFill/>
          </a:ln>
        </p:spPr>
      </p:pic>
      <p:sp>
        <p:nvSpPr>
          <p:cNvPr id="367" name="CustomShape 10"/>
          <p:cNvSpPr/>
          <p:nvPr/>
        </p:nvSpPr>
        <p:spPr>
          <a:xfrm>
            <a:off x="345151" y="1887840"/>
            <a:ext cx="1636776" cy="6415"/>
          </a:xfrm>
          <a:custGeom>
            <a:avLst/>
            <a:gdLst>
              <a:gd name="connsiteX0" fmla="*/ 0 w 89128"/>
              <a:gd name="connsiteY0" fmla="*/ 0 h 384900"/>
              <a:gd name="connsiteX1" fmla="*/ 89128 w 89128"/>
              <a:gd name="connsiteY1" fmla="*/ 384900 h 384900"/>
              <a:gd name="connsiteX0" fmla="*/ 0 w 80762"/>
              <a:gd name="connsiteY0" fmla="*/ 0 h 384900"/>
              <a:gd name="connsiteX1" fmla="*/ 80762 w 80762"/>
              <a:gd name="connsiteY1" fmla="*/ 384900 h 38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762" h="384900">
                <a:moveTo>
                  <a:pt x="0" y="0"/>
                </a:moveTo>
                <a:cubicBezTo>
                  <a:pt x="7200" y="7200"/>
                  <a:pt x="73562" y="377700"/>
                  <a:pt x="80762" y="384900"/>
                </a:cubicBezTo>
              </a:path>
            </a:pathLst>
          </a:custGeom>
          <a:noFill/>
          <a:ln w="9360">
            <a:solidFill>
              <a:schemeClr val="tx1">
                <a:lumMod val="95000"/>
                <a:lumOff val="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CustomShape 11"/>
          <p:cNvSpPr/>
          <p:nvPr/>
        </p:nvSpPr>
        <p:spPr>
          <a:xfrm>
            <a:off x="1216440" y="954720"/>
            <a:ext cx="152640" cy="152640"/>
          </a:xfrm>
          <a:custGeom>
            <a:avLst/>
            <a:gdLst/>
            <a:ahLst/>
            <a:cxnLst/>
            <a:rect l="l" t="t" r="r" b="b"/>
            <a:pathLst>
              <a:path w="7527" h="7526">
                <a:moveTo>
                  <a:pt x="5992" y="0"/>
                </a:moveTo>
                <a:lnTo>
                  <a:pt x="537" y="6430"/>
                </a:lnTo>
                <a:lnTo>
                  <a:pt x="1" y="7526"/>
                </a:lnTo>
                <a:lnTo>
                  <a:pt x="1097" y="6990"/>
                </a:lnTo>
                <a:lnTo>
                  <a:pt x="7526" y="1534"/>
                </a:lnTo>
                <a:lnTo>
                  <a:pt x="5992" y="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9" name="CustomShape 12"/>
          <p:cNvSpPr/>
          <p:nvPr/>
        </p:nvSpPr>
        <p:spPr>
          <a:xfrm>
            <a:off x="1432440" y="748800"/>
            <a:ext cx="142560" cy="142560"/>
          </a:xfrm>
          <a:custGeom>
            <a:avLst/>
            <a:gdLst/>
            <a:ahLst/>
            <a:cxnLst/>
            <a:rect l="l" t="t" r="r" b="b"/>
            <a:pathLst>
              <a:path w="7039" h="7040">
                <a:moveTo>
                  <a:pt x="268" y="2704"/>
                </a:moveTo>
                <a:lnTo>
                  <a:pt x="4336" y="6771"/>
                </a:lnTo>
                <a:lnTo>
                  <a:pt x="4336" y="6771"/>
                </a:lnTo>
                <a:lnTo>
                  <a:pt x="4336" y="6771"/>
                </a:lnTo>
                <a:lnTo>
                  <a:pt x="4652" y="6917"/>
                </a:lnTo>
                <a:lnTo>
                  <a:pt x="4993" y="7015"/>
                </a:lnTo>
                <a:lnTo>
                  <a:pt x="5310" y="7039"/>
                </a:lnTo>
                <a:lnTo>
                  <a:pt x="5651" y="7039"/>
                </a:lnTo>
                <a:lnTo>
                  <a:pt x="5992" y="6966"/>
                </a:lnTo>
                <a:lnTo>
                  <a:pt x="6308" y="6844"/>
                </a:lnTo>
                <a:lnTo>
                  <a:pt x="6454" y="6747"/>
                </a:lnTo>
                <a:lnTo>
                  <a:pt x="6601" y="6674"/>
                </a:lnTo>
                <a:lnTo>
                  <a:pt x="6747" y="6552"/>
                </a:lnTo>
                <a:lnTo>
                  <a:pt x="6893" y="6430"/>
                </a:lnTo>
                <a:lnTo>
                  <a:pt x="6893" y="6430"/>
                </a:lnTo>
                <a:lnTo>
                  <a:pt x="6942" y="6357"/>
                </a:lnTo>
                <a:lnTo>
                  <a:pt x="7015" y="6260"/>
                </a:lnTo>
                <a:lnTo>
                  <a:pt x="7039" y="6138"/>
                </a:lnTo>
                <a:lnTo>
                  <a:pt x="7039" y="6041"/>
                </a:lnTo>
                <a:lnTo>
                  <a:pt x="7039" y="6041"/>
                </a:lnTo>
                <a:lnTo>
                  <a:pt x="7039" y="5943"/>
                </a:lnTo>
                <a:lnTo>
                  <a:pt x="7015" y="5846"/>
                </a:lnTo>
                <a:lnTo>
                  <a:pt x="6942" y="5748"/>
                </a:lnTo>
                <a:lnTo>
                  <a:pt x="6893" y="5651"/>
                </a:lnTo>
                <a:lnTo>
                  <a:pt x="1389" y="147"/>
                </a:lnTo>
                <a:lnTo>
                  <a:pt x="1389" y="147"/>
                </a:lnTo>
                <a:lnTo>
                  <a:pt x="1291" y="98"/>
                </a:lnTo>
                <a:lnTo>
                  <a:pt x="1194" y="25"/>
                </a:lnTo>
                <a:lnTo>
                  <a:pt x="1096" y="0"/>
                </a:lnTo>
                <a:lnTo>
                  <a:pt x="999" y="0"/>
                </a:lnTo>
                <a:lnTo>
                  <a:pt x="999" y="0"/>
                </a:lnTo>
                <a:lnTo>
                  <a:pt x="902" y="0"/>
                </a:lnTo>
                <a:lnTo>
                  <a:pt x="780" y="25"/>
                </a:lnTo>
                <a:lnTo>
                  <a:pt x="682" y="98"/>
                </a:lnTo>
                <a:lnTo>
                  <a:pt x="609" y="147"/>
                </a:lnTo>
                <a:lnTo>
                  <a:pt x="609" y="147"/>
                </a:lnTo>
                <a:lnTo>
                  <a:pt x="487" y="293"/>
                </a:lnTo>
                <a:lnTo>
                  <a:pt x="366" y="439"/>
                </a:lnTo>
                <a:lnTo>
                  <a:pt x="293" y="585"/>
                </a:lnTo>
                <a:lnTo>
                  <a:pt x="195" y="731"/>
                </a:lnTo>
                <a:lnTo>
                  <a:pt x="73" y="1048"/>
                </a:lnTo>
                <a:lnTo>
                  <a:pt x="0" y="1389"/>
                </a:lnTo>
                <a:lnTo>
                  <a:pt x="0" y="1730"/>
                </a:lnTo>
                <a:lnTo>
                  <a:pt x="25" y="2046"/>
                </a:lnTo>
                <a:lnTo>
                  <a:pt x="122" y="2387"/>
                </a:lnTo>
                <a:lnTo>
                  <a:pt x="268" y="2704"/>
                </a:lnTo>
                <a:lnTo>
                  <a:pt x="268" y="2704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0" name="CustomShape 13"/>
          <p:cNvSpPr/>
          <p:nvPr/>
        </p:nvSpPr>
        <p:spPr>
          <a:xfrm>
            <a:off x="1272960" y="804240"/>
            <a:ext cx="246960" cy="246960"/>
          </a:xfrm>
          <a:custGeom>
            <a:avLst/>
            <a:gdLst/>
            <a:ahLst/>
            <a:cxnLst/>
            <a:rect l="l" t="t" r="r" b="b"/>
            <a:pathLst>
              <a:path w="12130" h="12130">
                <a:moveTo>
                  <a:pt x="8038" y="1"/>
                </a:moveTo>
                <a:lnTo>
                  <a:pt x="4872" y="3191"/>
                </a:lnTo>
                <a:lnTo>
                  <a:pt x="4872" y="3191"/>
                </a:lnTo>
                <a:lnTo>
                  <a:pt x="4628" y="3094"/>
                </a:lnTo>
                <a:lnTo>
                  <a:pt x="4385" y="2997"/>
                </a:lnTo>
                <a:lnTo>
                  <a:pt x="4092" y="2899"/>
                </a:lnTo>
                <a:lnTo>
                  <a:pt x="3800" y="2850"/>
                </a:lnTo>
                <a:lnTo>
                  <a:pt x="3484" y="2777"/>
                </a:lnTo>
                <a:lnTo>
                  <a:pt x="3167" y="2729"/>
                </a:lnTo>
                <a:lnTo>
                  <a:pt x="2850" y="2704"/>
                </a:lnTo>
                <a:lnTo>
                  <a:pt x="2534" y="2704"/>
                </a:lnTo>
                <a:lnTo>
                  <a:pt x="2534" y="2704"/>
                </a:lnTo>
                <a:lnTo>
                  <a:pt x="2241" y="2704"/>
                </a:lnTo>
                <a:lnTo>
                  <a:pt x="1949" y="2729"/>
                </a:lnTo>
                <a:lnTo>
                  <a:pt x="1633" y="2777"/>
                </a:lnTo>
                <a:lnTo>
                  <a:pt x="1316" y="2850"/>
                </a:lnTo>
                <a:lnTo>
                  <a:pt x="999" y="2972"/>
                </a:lnTo>
                <a:lnTo>
                  <a:pt x="707" y="3094"/>
                </a:lnTo>
                <a:lnTo>
                  <a:pt x="415" y="3289"/>
                </a:lnTo>
                <a:lnTo>
                  <a:pt x="147" y="3508"/>
                </a:lnTo>
                <a:lnTo>
                  <a:pt x="147" y="3508"/>
                </a:lnTo>
                <a:lnTo>
                  <a:pt x="74" y="3581"/>
                </a:lnTo>
                <a:lnTo>
                  <a:pt x="25" y="3678"/>
                </a:lnTo>
                <a:lnTo>
                  <a:pt x="1" y="3776"/>
                </a:lnTo>
                <a:lnTo>
                  <a:pt x="1" y="3898"/>
                </a:lnTo>
                <a:lnTo>
                  <a:pt x="1" y="3898"/>
                </a:lnTo>
                <a:lnTo>
                  <a:pt x="1" y="3995"/>
                </a:lnTo>
                <a:lnTo>
                  <a:pt x="25" y="4093"/>
                </a:lnTo>
                <a:lnTo>
                  <a:pt x="74" y="4190"/>
                </a:lnTo>
                <a:lnTo>
                  <a:pt x="147" y="4287"/>
                </a:lnTo>
                <a:lnTo>
                  <a:pt x="7843" y="11984"/>
                </a:lnTo>
                <a:lnTo>
                  <a:pt x="7843" y="11984"/>
                </a:lnTo>
                <a:lnTo>
                  <a:pt x="7941" y="12057"/>
                </a:lnTo>
                <a:lnTo>
                  <a:pt x="8038" y="12105"/>
                </a:lnTo>
                <a:lnTo>
                  <a:pt x="8135" y="12130"/>
                </a:lnTo>
                <a:lnTo>
                  <a:pt x="8233" y="12130"/>
                </a:lnTo>
                <a:lnTo>
                  <a:pt x="8233" y="12130"/>
                </a:lnTo>
                <a:lnTo>
                  <a:pt x="8355" y="12130"/>
                </a:lnTo>
                <a:lnTo>
                  <a:pt x="8452" y="12105"/>
                </a:lnTo>
                <a:lnTo>
                  <a:pt x="8549" y="12057"/>
                </a:lnTo>
                <a:lnTo>
                  <a:pt x="8622" y="11984"/>
                </a:lnTo>
                <a:lnTo>
                  <a:pt x="8622" y="11984"/>
                </a:lnTo>
                <a:lnTo>
                  <a:pt x="8842" y="11716"/>
                </a:lnTo>
                <a:lnTo>
                  <a:pt x="9036" y="11423"/>
                </a:lnTo>
                <a:lnTo>
                  <a:pt x="9158" y="11131"/>
                </a:lnTo>
                <a:lnTo>
                  <a:pt x="9280" y="10814"/>
                </a:lnTo>
                <a:lnTo>
                  <a:pt x="9353" y="10498"/>
                </a:lnTo>
                <a:lnTo>
                  <a:pt x="9402" y="10181"/>
                </a:lnTo>
                <a:lnTo>
                  <a:pt x="9426" y="9889"/>
                </a:lnTo>
                <a:lnTo>
                  <a:pt x="9426" y="9597"/>
                </a:lnTo>
                <a:lnTo>
                  <a:pt x="9426" y="9597"/>
                </a:lnTo>
                <a:lnTo>
                  <a:pt x="9426" y="9280"/>
                </a:lnTo>
                <a:lnTo>
                  <a:pt x="9402" y="8964"/>
                </a:lnTo>
                <a:lnTo>
                  <a:pt x="9353" y="8647"/>
                </a:lnTo>
                <a:lnTo>
                  <a:pt x="9280" y="8330"/>
                </a:lnTo>
                <a:lnTo>
                  <a:pt x="9231" y="8038"/>
                </a:lnTo>
                <a:lnTo>
                  <a:pt x="9134" y="7746"/>
                </a:lnTo>
                <a:lnTo>
                  <a:pt x="9036" y="7502"/>
                </a:lnTo>
                <a:lnTo>
                  <a:pt x="8939" y="7259"/>
                </a:lnTo>
                <a:lnTo>
                  <a:pt x="12130" y="4093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CustomShape 14"/>
          <p:cNvSpPr/>
          <p:nvPr/>
        </p:nvSpPr>
        <p:spPr>
          <a:xfrm>
            <a:off x="1397520" y="848880"/>
            <a:ext cx="39600" cy="39600"/>
          </a:xfrm>
          <a:custGeom>
            <a:avLst/>
            <a:gdLst/>
            <a:ahLst/>
            <a:cxnLst/>
            <a:rect l="l" t="t" r="r" b="b"/>
            <a:pathLst>
              <a:path w="1998" h="1998">
                <a:moveTo>
                  <a:pt x="1" y="1997"/>
                </a:moveTo>
                <a:lnTo>
                  <a:pt x="1998" y="0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2" name="Picture 44"/>
          <p:cNvPicPr/>
          <p:nvPr/>
        </p:nvPicPr>
        <p:blipFill>
          <a:blip r:embed="rId5"/>
          <a:srcRect t="-14949" b="12312"/>
          <a:stretch/>
        </p:blipFill>
        <p:spPr>
          <a:xfrm>
            <a:off x="3341520" y="2784960"/>
            <a:ext cx="630360" cy="497160"/>
          </a:xfrm>
          <a:prstGeom prst="rect">
            <a:avLst/>
          </a:prstGeom>
          <a:ln>
            <a:noFill/>
          </a:ln>
          <a:scene3d>
            <a:camera prst="orthographicFront">
              <a:rot lat="0" lon="2400000" rev="0"/>
            </a:camera>
            <a:lightRig rig="threePt" dir="t"/>
          </a:scene3d>
        </p:spPr>
      </p:pic>
      <p:pic>
        <p:nvPicPr>
          <p:cNvPr id="373" name="Picture 45"/>
          <p:cNvPicPr/>
          <p:nvPr/>
        </p:nvPicPr>
        <p:blipFill>
          <a:blip r:embed="rId8"/>
          <a:stretch/>
        </p:blipFill>
        <p:spPr>
          <a:xfrm>
            <a:off x="3294720" y="2060640"/>
            <a:ext cx="538560" cy="538560"/>
          </a:xfrm>
          <a:prstGeom prst="rect">
            <a:avLst/>
          </a:prstGeom>
          <a:ln>
            <a:noFill/>
          </a:ln>
        </p:spPr>
      </p:pic>
      <p:pic>
        <p:nvPicPr>
          <p:cNvPr id="374" name="图片 373"/>
          <p:cNvPicPr/>
          <p:nvPr/>
        </p:nvPicPr>
        <p:blipFill>
          <a:blip r:embed="rId9"/>
          <a:stretch/>
        </p:blipFill>
        <p:spPr>
          <a:xfrm>
            <a:off x="8155440" y="4809960"/>
            <a:ext cx="932760" cy="216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ustomShape 1"/>
          <p:cNvSpPr/>
          <p:nvPr/>
        </p:nvSpPr>
        <p:spPr>
          <a:xfrm>
            <a:off x="2015544" y="2258280"/>
            <a:ext cx="4746240" cy="61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事件呈混乱状态</a:t>
            </a: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6" name="CustomShape 2"/>
          <p:cNvSpPr/>
          <p:nvPr/>
        </p:nvSpPr>
        <p:spPr>
          <a:xfrm>
            <a:off x="1134000" y="2291040"/>
            <a:ext cx="542520" cy="56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7" name="Picture 5"/>
          <p:cNvPicPr/>
          <p:nvPr/>
        </p:nvPicPr>
        <p:blipFill>
          <a:blip r:embed="rId2"/>
          <a:srcRect b="13977"/>
          <a:stretch/>
        </p:blipFill>
        <p:spPr>
          <a:xfrm>
            <a:off x="1176120" y="2203560"/>
            <a:ext cx="900360" cy="726840"/>
          </a:xfrm>
          <a:prstGeom prst="rect">
            <a:avLst/>
          </a:prstGeom>
          <a:ln>
            <a:noFill/>
          </a:ln>
        </p:spPr>
      </p:pic>
      <p:pic>
        <p:nvPicPr>
          <p:cNvPr id="378" name="图片 377"/>
          <p:cNvPicPr/>
          <p:nvPr/>
        </p:nvPicPr>
        <p:blipFill>
          <a:blip r:embed="rId3"/>
          <a:stretch/>
        </p:blipFill>
        <p:spPr>
          <a:xfrm>
            <a:off x="7822080" y="4758480"/>
            <a:ext cx="1042920" cy="24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 flipV="1">
            <a:off x="5481360" y="2006640"/>
            <a:ext cx="2370240" cy="2258640"/>
          </a:xfrm>
          <a:prstGeom prst="ellipse">
            <a:avLst/>
          </a:prstGeom>
          <a:noFill/>
          <a:ln>
            <a:solidFill>
              <a:schemeClr val="tx2">
                <a:lumMod val="50000"/>
                <a:alpha val="20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0" name="CustomShape 2"/>
          <p:cNvSpPr/>
          <p:nvPr/>
        </p:nvSpPr>
        <p:spPr>
          <a:xfrm>
            <a:off x="1737642" y="698040"/>
            <a:ext cx="3977280" cy="43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zh-CN" altLang="en-US" sz="280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几天之后</a:t>
            </a:r>
            <a:r>
              <a:rPr lang="en-US" sz="280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1" name="CustomShape 3"/>
          <p:cNvSpPr/>
          <p:nvPr/>
        </p:nvSpPr>
        <p:spPr>
          <a:xfrm>
            <a:off x="326880" y="1438200"/>
            <a:ext cx="2086560" cy="27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郁闷的</a:t>
            </a:r>
            <a:r>
              <a:rPr lang="en-US" altLang="zh-CN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John</a:t>
            </a:r>
            <a:r>
              <a:rPr lang="zh-CN" altLang="en-U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找上</a:t>
            </a:r>
            <a:r>
              <a:rPr lang="en-US" altLang="zh-CN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部门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2" name="CustomShape 4"/>
          <p:cNvSpPr/>
          <p:nvPr/>
        </p:nvSpPr>
        <p:spPr>
          <a:xfrm>
            <a:off x="4833720" y="1508040"/>
            <a:ext cx="1173600" cy="27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zh-CN" alt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稍后，在</a:t>
            </a:r>
            <a:r>
              <a:rPr lang="en-US" altLang="zh-CN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部</a:t>
            </a:r>
            <a:r>
              <a:rPr lang="en-US" altLang="zh-CN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3" name="Line 5"/>
          <p:cNvSpPr/>
          <p:nvPr/>
        </p:nvSpPr>
        <p:spPr>
          <a:xfrm>
            <a:off x="4209840" y="1836720"/>
            <a:ext cx="360" cy="211464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84" name="CustomShape 6"/>
          <p:cNvSpPr/>
          <p:nvPr/>
        </p:nvSpPr>
        <p:spPr>
          <a:xfrm>
            <a:off x="6532975" y="1176120"/>
            <a:ext cx="1303200" cy="48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35640" rIns="71280" bIns="35640"/>
          <a:lstStyle/>
          <a:p>
            <a:pPr algn="ctr">
              <a:lnSpc>
                <a:spcPct val="100000"/>
              </a:lnSpc>
            </a:pPr>
            <a:r>
              <a:rPr lang="zh-CN" altLang="en-US" sz="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给我一份这个季度所有申请电话的报表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5" name="CustomShape 7"/>
          <p:cNvSpPr/>
          <p:nvPr/>
        </p:nvSpPr>
        <p:spPr>
          <a:xfrm>
            <a:off x="7897680" y="2345040"/>
            <a:ext cx="8967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zh-CN" alt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现在该怎么办</a:t>
            </a:r>
            <a:r>
              <a:rPr 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? </a:t>
            </a:r>
            <a:r>
              <a:rPr lang="zh-CN" alt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什么情况</a:t>
            </a:r>
            <a:r>
              <a:rPr 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6" name="CustomShape 8"/>
          <p:cNvSpPr/>
          <p:nvPr/>
        </p:nvSpPr>
        <p:spPr>
          <a:xfrm>
            <a:off x="449280" y="1839600"/>
            <a:ext cx="4377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tx1">
                <a:lumMod val="95000"/>
                <a:lumOff val="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7" name="CustomShape 9"/>
          <p:cNvSpPr/>
          <p:nvPr/>
        </p:nvSpPr>
        <p:spPr>
          <a:xfrm>
            <a:off x="4928040" y="1875240"/>
            <a:ext cx="4377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tx1">
                <a:lumMod val="95000"/>
                <a:lumOff val="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88" name="Picture 38"/>
          <p:cNvPicPr/>
          <p:nvPr/>
        </p:nvPicPr>
        <p:blipFill>
          <a:blip r:embed="rId2"/>
          <a:stretch/>
        </p:blipFill>
        <p:spPr>
          <a:xfrm>
            <a:off x="570960" y="2855520"/>
            <a:ext cx="715320" cy="715320"/>
          </a:xfrm>
          <a:prstGeom prst="rect">
            <a:avLst/>
          </a:prstGeom>
          <a:ln>
            <a:noFill/>
          </a:ln>
        </p:spPr>
      </p:pic>
      <p:pic>
        <p:nvPicPr>
          <p:cNvPr id="389" name="Picture 39"/>
          <p:cNvPicPr/>
          <p:nvPr/>
        </p:nvPicPr>
        <p:blipFill>
          <a:blip r:embed="rId3"/>
          <a:stretch/>
        </p:blipFill>
        <p:spPr>
          <a:xfrm>
            <a:off x="2626200" y="2892600"/>
            <a:ext cx="698760" cy="698760"/>
          </a:xfrm>
          <a:prstGeom prst="rect">
            <a:avLst/>
          </a:prstGeom>
          <a:ln>
            <a:noFill/>
          </a:ln>
        </p:spPr>
      </p:pic>
      <p:sp>
        <p:nvSpPr>
          <p:cNvPr id="390" name="CustomShape 10"/>
          <p:cNvSpPr/>
          <p:nvPr/>
        </p:nvSpPr>
        <p:spPr>
          <a:xfrm>
            <a:off x="827640" y="2410200"/>
            <a:ext cx="820440" cy="32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35640" rIns="71280" bIns="35640"/>
          <a:lstStyle/>
          <a:p>
            <a:pPr algn="ctr">
              <a:lnSpc>
                <a:spcPct val="100000"/>
              </a:lnSpc>
            </a:pPr>
            <a:r>
              <a:rPr lang="zh-CN" alt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有啥进展么</a:t>
            </a:r>
            <a:r>
              <a:rPr 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1" name="CustomShape 11"/>
          <p:cNvSpPr/>
          <p:nvPr/>
        </p:nvSpPr>
        <p:spPr>
          <a:xfrm>
            <a:off x="837000" y="2410200"/>
            <a:ext cx="820440" cy="291240"/>
          </a:xfrm>
          <a:prstGeom prst="wedgeRoundRectCallout">
            <a:avLst>
              <a:gd name="adj1" fmla="val -23047"/>
              <a:gd name="adj2" fmla="val 77780"/>
              <a:gd name="adj3" fmla="val 16667"/>
            </a:avLst>
          </a:prstGeom>
          <a:noFill/>
          <a:ln>
            <a:solidFill>
              <a:schemeClr val="bg1">
                <a:lumMod val="50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2" name="CustomShape 12"/>
          <p:cNvSpPr/>
          <p:nvPr/>
        </p:nvSpPr>
        <p:spPr>
          <a:xfrm>
            <a:off x="2957040" y="2494080"/>
            <a:ext cx="731520" cy="20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35640" rIns="71280" bIns="35640"/>
          <a:lstStyle/>
          <a:p>
            <a:pPr algn="ctr">
              <a:lnSpc>
                <a:spcPct val="100000"/>
              </a:lnSpc>
            </a:pPr>
            <a:r>
              <a:rPr lang="zh-CN" alt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我查看看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3" name="CustomShape 13"/>
          <p:cNvSpPr/>
          <p:nvPr/>
        </p:nvSpPr>
        <p:spPr>
          <a:xfrm>
            <a:off x="3053520" y="2410200"/>
            <a:ext cx="549360" cy="407520"/>
          </a:xfrm>
          <a:prstGeom prst="wedgeRoundRectCallout">
            <a:avLst>
              <a:gd name="adj1" fmla="val -21936"/>
              <a:gd name="adj2" fmla="val 72902"/>
              <a:gd name="adj3" fmla="val 16667"/>
            </a:avLst>
          </a:prstGeom>
          <a:noFill/>
          <a:ln>
            <a:solidFill>
              <a:schemeClr val="bg1">
                <a:lumMod val="50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94" name="Picture 45"/>
          <p:cNvPicPr/>
          <p:nvPr/>
        </p:nvPicPr>
        <p:blipFill>
          <a:blip r:embed="rId4"/>
          <a:stretch/>
        </p:blipFill>
        <p:spPr>
          <a:xfrm>
            <a:off x="6436080" y="1757160"/>
            <a:ext cx="538560" cy="538560"/>
          </a:xfrm>
          <a:prstGeom prst="rect">
            <a:avLst/>
          </a:prstGeom>
          <a:ln>
            <a:noFill/>
          </a:ln>
        </p:spPr>
      </p:pic>
      <p:sp>
        <p:nvSpPr>
          <p:cNvPr id="395" name="CustomShape 14"/>
          <p:cNvSpPr/>
          <p:nvPr/>
        </p:nvSpPr>
        <p:spPr>
          <a:xfrm>
            <a:off x="6436080" y="1108800"/>
            <a:ext cx="1506960" cy="53028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noFill/>
          <a:ln>
            <a:solidFill>
              <a:schemeClr val="bg1">
                <a:lumMod val="50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96" name="Picture 48"/>
          <p:cNvPicPr/>
          <p:nvPr/>
        </p:nvPicPr>
        <p:blipFill>
          <a:blip r:embed="rId5"/>
          <a:stretch/>
        </p:blipFill>
        <p:spPr>
          <a:xfrm>
            <a:off x="7523640" y="2763000"/>
            <a:ext cx="538560" cy="538560"/>
          </a:xfrm>
          <a:prstGeom prst="rect">
            <a:avLst/>
          </a:prstGeom>
          <a:ln>
            <a:noFill/>
          </a:ln>
        </p:spPr>
      </p:pic>
      <p:sp>
        <p:nvSpPr>
          <p:cNvPr id="397" name="CustomShape 15"/>
          <p:cNvSpPr/>
          <p:nvPr/>
        </p:nvSpPr>
        <p:spPr>
          <a:xfrm>
            <a:off x="7944480" y="2361960"/>
            <a:ext cx="850320" cy="40536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noFill/>
          <a:ln>
            <a:solidFill>
              <a:schemeClr val="bg1">
                <a:lumMod val="50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98" name="Picture 53"/>
          <p:cNvPicPr/>
          <p:nvPr/>
        </p:nvPicPr>
        <p:blipFill>
          <a:blip r:embed="rId6"/>
          <a:stretch/>
        </p:blipFill>
        <p:spPr>
          <a:xfrm>
            <a:off x="6436080" y="3988800"/>
            <a:ext cx="538560" cy="538560"/>
          </a:xfrm>
          <a:prstGeom prst="rect">
            <a:avLst/>
          </a:prstGeom>
          <a:ln>
            <a:noFill/>
          </a:ln>
        </p:spPr>
      </p:pic>
      <p:sp>
        <p:nvSpPr>
          <p:cNvPr id="399" name="CustomShape 16"/>
          <p:cNvSpPr/>
          <p:nvPr/>
        </p:nvSpPr>
        <p:spPr>
          <a:xfrm>
            <a:off x="6436080" y="3443040"/>
            <a:ext cx="873720" cy="50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zh-CN" alt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我已经发出了订单</a:t>
            </a:r>
            <a:r>
              <a:rPr 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需要几周时间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0" name="CustomShape 17"/>
          <p:cNvSpPr/>
          <p:nvPr/>
        </p:nvSpPr>
        <p:spPr>
          <a:xfrm>
            <a:off x="6340320" y="3424320"/>
            <a:ext cx="1044360" cy="50652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noFill/>
          <a:ln>
            <a:solidFill>
              <a:schemeClr val="bg1">
                <a:lumMod val="50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01" name="Picture 56"/>
          <p:cNvPicPr/>
          <p:nvPr/>
        </p:nvPicPr>
        <p:blipFill>
          <a:blip r:embed="rId7"/>
          <a:stretch/>
        </p:blipFill>
        <p:spPr>
          <a:xfrm>
            <a:off x="5208120" y="2790000"/>
            <a:ext cx="538560" cy="538560"/>
          </a:xfrm>
          <a:prstGeom prst="rect">
            <a:avLst/>
          </a:prstGeom>
          <a:ln>
            <a:noFill/>
          </a:ln>
        </p:spPr>
      </p:pic>
      <p:sp>
        <p:nvSpPr>
          <p:cNvPr id="402" name="CustomShape 18"/>
          <p:cNvSpPr/>
          <p:nvPr/>
        </p:nvSpPr>
        <p:spPr>
          <a:xfrm>
            <a:off x="4593240" y="2343600"/>
            <a:ext cx="8967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zh-CN" alt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你们这些人真不靠谱</a:t>
            </a:r>
            <a:r>
              <a:rPr lang="en-US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3" name="CustomShape 19"/>
          <p:cNvSpPr/>
          <p:nvPr/>
        </p:nvSpPr>
        <p:spPr>
          <a:xfrm>
            <a:off x="4640040" y="2297160"/>
            <a:ext cx="822240" cy="43848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noFill/>
          <a:ln>
            <a:solidFill>
              <a:schemeClr val="bg1">
                <a:lumMod val="50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4" name="CustomShape 20"/>
          <p:cNvSpPr/>
          <p:nvPr/>
        </p:nvSpPr>
        <p:spPr>
          <a:xfrm>
            <a:off x="1216440" y="954720"/>
            <a:ext cx="152640" cy="152640"/>
          </a:xfrm>
          <a:custGeom>
            <a:avLst/>
            <a:gdLst/>
            <a:ahLst/>
            <a:cxnLst/>
            <a:rect l="l" t="t" r="r" b="b"/>
            <a:pathLst>
              <a:path w="7527" h="7526">
                <a:moveTo>
                  <a:pt x="5992" y="0"/>
                </a:moveTo>
                <a:lnTo>
                  <a:pt x="537" y="6430"/>
                </a:lnTo>
                <a:lnTo>
                  <a:pt x="1" y="7526"/>
                </a:lnTo>
                <a:lnTo>
                  <a:pt x="1097" y="6990"/>
                </a:lnTo>
                <a:lnTo>
                  <a:pt x="7526" y="1534"/>
                </a:lnTo>
                <a:lnTo>
                  <a:pt x="5992" y="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CustomShape 21"/>
          <p:cNvSpPr/>
          <p:nvPr/>
        </p:nvSpPr>
        <p:spPr>
          <a:xfrm>
            <a:off x="1432440" y="748800"/>
            <a:ext cx="142560" cy="142560"/>
          </a:xfrm>
          <a:custGeom>
            <a:avLst/>
            <a:gdLst/>
            <a:ahLst/>
            <a:cxnLst/>
            <a:rect l="l" t="t" r="r" b="b"/>
            <a:pathLst>
              <a:path w="7039" h="7040">
                <a:moveTo>
                  <a:pt x="268" y="2704"/>
                </a:moveTo>
                <a:lnTo>
                  <a:pt x="4336" y="6771"/>
                </a:lnTo>
                <a:lnTo>
                  <a:pt x="4336" y="6771"/>
                </a:lnTo>
                <a:lnTo>
                  <a:pt x="4336" y="6771"/>
                </a:lnTo>
                <a:lnTo>
                  <a:pt x="4652" y="6917"/>
                </a:lnTo>
                <a:lnTo>
                  <a:pt x="4993" y="7015"/>
                </a:lnTo>
                <a:lnTo>
                  <a:pt x="5310" y="7039"/>
                </a:lnTo>
                <a:lnTo>
                  <a:pt x="5651" y="7039"/>
                </a:lnTo>
                <a:lnTo>
                  <a:pt x="5992" y="6966"/>
                </a:lnTo>
                <a:lnTo>
                  <a:pt x="6308" y="6844"/>
                </a:lnTo>
                <a:lnTo>
                  <a:pt x="6454" y="6747"/>
                </a:lnTo>
                <a:lnTo>
                  <a:pt x="6601" y="6674"/>
                </a:lnTo>
                <a:lnTo>
                  <a:pt x="6747" y="6552"/>
                </a:lnTo>
                <a:lnTo>
                  <a:pt x="6893" y="6430"/>
                </a:lnTo>
                <a:lnTo>
                  <a:pt x="6893" y="6430"/>
                </a:lnTo>
                <a:lnTo>
                  <a:pt x="6942" y="6357"/>
                </a:lnTo>
                <a:lnTo>
                  <a:pt x="7015" y="6260"/>
                </a:lnTo>
                <a:lnTo>
                  <a:pt x="7039" y="6138"/>
                </a:lnTo>
                <a:lnTo>
                  <a:pt x="7039" y="6041"/>
                </a:lnTo>
                <a:lnTo>
                  <a:pt x="7039" y="6041"/>
                </a:lnTo>
                <a:lnTo>
                  <a:pt x="7039" y="5943"/>
                </a:lnTo>
                <a:lnTo>
                  <a:pt x="7015" y="5846"/>
                </a:lnTo>
                <a:lnTo>
                  <a:pt x="6942" y="5748"/>
                </a:lnTo>
                <a:lnTo>
                  <a:pt x="6893" y="5651"/>
                </a:lnTo>
                <a:lnTo>
                  <a:pt x="1389" y="147"/>
                </a:lnTo>
                <a:lnTo>
                  <a:pt x="1389" y="147"/>
                </a:lnTo>
                <a:lnTo>
                  <a:pt x="1291" y="98"/>
                </a:lnTo>
                <a:lnTo>
                  <a:pt x="1194" y="25"/>
                </a:lnTo>
                <a:lnTo>
                  <a:pt x="1096" y="0"/>
                </a:lnTo>
                <a:lnTo>
                  <a:pt x="999" y="0"/>
                </a:lnTo>
                <a:lnTo>
                  <a:pt x="999" y="0"/>
                </a:lnTo>
                <a:lnTo>
                  <a:pt x="902" y="0"/>
                </a:lnTo>
                <a:lnTo>
                  <a:pt x="780" y="25"/>
                </a:lnTo>
                <a:lnTo>
                  <a:pt x="682" y="98"/>
                </a:lnTo>
                <a:lnTo>
                  <a:pt x="609" y="147"/>
                </a:lnTo>
                <a:lnTo>
                  <a:pt x="609" y="147"/>
                </a:lnTo>
                <a:lnTo>
                  <a:pt x="487" y="293"/>
                </a:lnTo>
                <a:lnTo>
                  <a:pt x="366" y="439"/>
                </a:lnTo>
                <a:lnTo>
                  <a:pt x="293" y="585"/>
                </a:lnTo>
                <a:lnTo>
                  <a:pt x="195" y="731"/>
                </a:lnTo>
                <a:lnTo>
                  <a:pt x="73" y="1048"/>
                </a:lnTo>
                <a:lnTo>
                  <a:pt x="0" y="1389"/>
                </a:lnTo>
                <a:lnTo>
                  <a:pt x="0" y="1730"/>
                </a:lnTo>
                <a:lnTo>
                  <a:pt x="25" y="2046"/>
                </a:lnTo>
                <a:lnTo>
                  <a:pt x="122" y="2387"/>
                </a:lnTo>
                <a:lnTo>
                  <a:pt x="268" y="2704"/>
                </a:lnTo>
                <a:lnTo>
                  <a:pt x="268" y="2704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6" name="CustomShape 22"/>
          <p:cNvSpPr/>
          <p:nvPr/>
        </p:nvSpPr>
        <p:spPr>
          <a:xfrm>
            <a:off x="1272960" y="804240"/>
            <a:ext cx="246960" cy="246960"/>
          </a:xfrm>
          <a:custGeom>
            <a:avLst/>
            <a:gdLst/>
            <a:ahLst/>
            <a:cxnLst/>
            <a:rect l="l" t="t" r="r" b="b"/>
            <a:pathLst>
              <a:path w="12130" h="12130">
                <a:moveTo>
                  <a:pt x="8038" y="1"/>
                </a:moveTo>
                <a:lnTo>
                  <a:pt x="4872" y="3191"/>
                </a:lnTo>
                <a:lnTo>
                  <a:pt x="4872" y="3191"/>
                </a:lnTo>
                <a:lnTo>
                  <a:pt x="4628" y="3094"/>
                </a:lnTo>
                <a:lnTo>
                  <a:pt x="4385" y="2997"/>
                </a:lnTo>
                <a:lnTo>
                  <a:pt x="4092" y="2899"/>
                </a:lnTo>
                <a:lnTo>
                  <a:pt x="3800" y="2850"/>
                </a:lnTo>
                <a:lnTo>
                  <a:pt x="3484" y="2777"/>
                </a:lnTo>
                <a:lnTo>
                  <a:pt x="3167" y="2729"/>
                </a:lnTo>
                <a:lnTo>
                  <a:pt x="2850" y="2704"/>
                </a:lnTo>
                <a:lnTo>
                  <a:pt x="2534" y="2704"/>
                </a:lnTo>
                <a:lnTo>
                  <a:pt x="2534" y="2704"/>
                </a:lnTo>
                <a:lnTo>
                  <a:pt x="2241" y="2704"/>
                </a:lnTo>
                <a:lnTo>
                  <a:pt x="1949" y="2729"/>
                </a:lnTo>
                <a:lnTo>
                  <a:pt x="1633" y="2777"/>
                </a:lnTo>
                <a:lnTo>
                  <a:pt x="1316" y="2850"/>
                </a:lnTo>
                <a:lnTo>
                  <a:pt x="999" y="2972"/>
                </a:lnTo>
                <a:lnTo>
                  <a:pt x="707" y="3094"/>
                </a:lnTo>
                <a:lnTo>
                  <a:pt x="415" y="3289"/>
                </a:lnTo>
                <a:lnTo>
                  <a:pt x="147" y="3508"/>
                </a:lnTo>
                <a:lnTo>
                  <a:pt x="147" y="3508"/>
                </a:lnTo>
                <a:lnTo>
                  <a:pt x="74" y="3581"/>
                </a:lnTo>
                <a:lnTo>
                  <a:pt x="25" y="3678"/>
                </a:lnTo>
                <a:lnTo>
                  <a:pt x="1" y="3776"/>
                </a:lnTo>
                <a:lnTo>
                  <a:pt x="1" y="3898"/>
                </a:lnTo>
                <a:lnTo>
                  <a:pt x="1" y="3898"/>
                </a:lnTo>
                <a:lnTo>
                  <a:pt x="1" y="3995"/>
                </a:lnTo>
                <a:lnTo>
                  <a:pt x="25" y="4093"/>
                </a:lnTo>
                <a:lnTo>
                  <a:pt x="74" y="4190"/>
                </a:lnTo>
                <a:lnTo>
                  <a:pt x="147" y="4287"/>
                </a:lnTo>
                <a:lnTo>
                  <a:pt x="7843" y="11984"/>
                </a:lnTo>
                <a:lnTo>
                  <a:pt x="7843" y="11984"/>
                </a:lnTo>
                <a:lnTo>
                  <a:pt x="7941" y="12057"/>
                </a:lnTo>
                <a:lnTo>
                  <a:pt x="8038" y="12105"/>
                </a:lnTo>
                <a:lnTo>
                  <a:pt x="8135" y="12130"/>
                </a:lnTo>
                <a:lnTo>
                  <a:pt x="8233" y="12130"/>
                </a:lnTo>
                <a:lnTo>
                  <a:pt x="8233" y="12130"/>
                </a:lnTo>
                <a:lnTo>
                  <a:pt x="8355" y="12130"/>
                </a:lnTo>
                <a:lnTo>
                  <a:pt x="8452" y="12105"/>
                </a:lnTo>
                <a:lnTo>
                  <a:pt x="8549" y="12057"/>
                </a:lnTo>
                <a:lnTo>
                  <a:pt x="8622" y="11984"/>
                </a:lnTo>
                <a:lnTo>
                  <a:pt x="8622" y="11984"/>
                </a:lnTo>
                <a:lnTo>
                  <a:pt x="8842" y="11716"/>
                </a:lnTo>
                <a:lnTo>
                  <a:pt x="9036" y="11423"/>
                </a:lnTo>
                <a:lnTo>
                  <a:pt x="9158" y="11131"/>
                </a:lnTo>
                <a:lnTo>
                  <a:pt x="9280" y="10814"/>
                </a:lnTo>
                <a:lnTo>
                  <a:pt x="9353" y="10498"/>
                </a:lnTo>
                <a:lnTo>
                  <a:pt x="9402" y="10181"/>
                </a:lnTo>
                <a:lnTo>
                  <a:pt x="9426" y="9889"/>
                </a:lnTo>
                <a:lnTo>
                  <a:pt x="9426" y="9597"/>
                </a:lnTo>
                <a:lnTo>
                  <a:pt x="9426" y="9597"/>
                </a:lnTo>
                <a:lnTo>
                  <a:pt x="9426" y="9280"/>
                </a:lnTo>
                <a:lnTo>
                  <a:pt x="9402" y="8964"/>
                </a:lnTo>
                <a:lnTo>
                  <a:pt x="9353" y="8647"/>
                </a:lnTo>
                <a:lnTo>
                  <a:pt x="9280" y="8330"/>
                </a:lnTo>
                <a:lnTo>
                  <a:pt x="9231" y="8038"/>
                </a:lnTo>
                <a:lnTo>
                  <a:pt x="9134" y="7746"/>
                </a:lnTo>
                <a:lnTo>
                  <a:pt x="9036" y="7502"/>
                </a:lnTo>
                <a:lnTo>
                  <a:pt x="8939" y="7259"/>
                </a:lnTo>
                <a:lnTo>
                  <a:pt x="12130" y="4093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CustomShape 23"/>
          <p:cNvSpPr/>
          <p:nvPr/>
        </p:nvSpPr>
        <p:spPr>
          <a:xfrm>
            <a:off x="1397520" y="848880"/>
            <a:ext cx="39600" cy="39600"/>
          </a:xfrm>
          <a:custGeom>
            <a:avLst/>
            <a:gdLst/>
            <a:ahLst/>
            <a:cxnLst/>
            <a:rect l="l" t="t" r="r" b="b"/>
            <a:pathLst>
              <a:path w="1998" h="1998">
                <a:moveTo>
                  <a:pt x="1" y="1997"/>
                </a:moveTo>
                <a:lnTo>
                  <a:pt x="1998" y="0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8" name="CustomShape 24"/>
          <p:cNvSpPr/>
          <p:nvPr/>
        </p:nvSpPr>
        <p:spPr>
          <a:xfrm>
            <a:off x="4926240" y="3330000"/>
            <a:ext cx="970920" cy="19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35640" rIns="71280" bIns="35640"/>
          <a:lstStyle/>
          <a:p>
            <a:pPr algn="ctr">
              <a:lnSpc>
                <a:spcPct val="100000"/>
              </a:lnSpc>
            </a:pPr>
            <a:r>
              <a:rPr 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John, </a:t>
            </a: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终端用户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" name="CustomShape 25"/>
          <p:cNvSpPr/>
          <p:nvPr/>
        </p:nvSpPr>
        <p:spPr>
          <a:xfrm>
            <a:off x="6275160" y="4528800"/>
            <a:ext cx="969480" cy="33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/>
          <a:lstStyle/>
          <a:p>
            <a:pPr algn="ctr">
              <a:lnSpc>
                <a:spcPct val="100000"/>
              </a:lnSpc>
            </a:pPr>
            <a:r>
              <a:rPr 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Scott, IT </a:t>
            </a: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技术支持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" name="CustomShape 26"/>
          <p:cNvSpPr/>
          <p:nvPr/>
        </p:nvSpPr>
        <p:spPr>
          <a:xfrm>
            <a:off x="6244560" y="2298240"/>
            <a:ext cx="1000080" cy="19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35640" rIns="71280" bIns="35640"/>
          <a:lstStyle/>
          <a:p>
            <a:pPr algn="ctr">
              <a:lnSpc>
                <a:spcPct val="100000"/>
              </a:lnSpc>
            </a:pPr>
            <a:r>
              <a:rPr 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Marcus, </a:t>
            </a: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信息总监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" name="CustomShape 27"/>
          <p:cNvSpPr/>
          <p:nvPr/>
        </p:nvSpPr>
        <p:spPr>
          <a:xfrm>
            <a:off x="7507440" y="3262680"/>
            <a:ext cx="1175040" cy="31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35640" rIns="71280" bIns="35640"/>
          <a:lstStyle/>
          <a:p>
            <a:pPr algn="ctr">
              <a:lnSpc>
                <a:spcPct val="100000"/>
              </a:lnSpc>
            </a:pPr>
            <a:r>
              <a:rPr 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Catrin, IT </a:t>
            </a:r>
            <a:r>
              <a:rPr lang="zh-CN" altLang="en-US" sz="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服务台经理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2" name="图片 411"/>
          <p:cNvPicPr/>
          <p:nvPr/>
        </p:nvPicPr>
        <p:blipFill>
          <a:blip r:embed="rId8"/>
          <a:stretch/>
        </p:blipFill>
        <p:spPr>
          <a:xfrm>
            <a:off x="7822080" y="4758840"/>
            <a:ext cx="1042920" cy="24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CustomShape 1"/>
          <p:cNvSpPr/>
          <p:nvPr/>
        </p:nvSpPr>
        <p:spPr>
          <a:xfrm>
            <a:off x="1689550" y="715500"/>
            <a:ext cx="4186080" cy="43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zh-CN" altLang="en-US" sz="280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这件事导致了</a:t>
            </a:r>
            <a:r>
              <a:rPr lang="en-US" sz="280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4" name="Picture 40"/>
          <p:cNvPicPr/>
          <p:nvPr/>
        </p:nvPicPr>
        <p:blipFill>
          <a:blip r:embed="rId2"/>
          <a:stretch/>
        </p:blipFill>
        <p:spPr>
          <a:xfrm>
            <a:off x="6726240" y="2490480"/>
            <a:ext cx="1182960" cy="1182960"/>
          </a:xfrm>
          <a:prstGeom prst="rect">
            <a:avLst/>
          </a:prstGeom>
          <a:ln>
            <a:noFill/>
          </a:ln>
        </p:spPr>
      </p:pic>
      <p:pic>
        <p:nvPicPr>
          <p:cNvPr id="415" name="Picture 46"/>
          <p:cNvPicPr/>
          <p:nvPr/>
        </p:nvPicPr>
        <p:blipFill>
          <a:blip r:embed="rId3"/>
          <a:stretch/>
        </p:blipFill>
        <p:spPr>
          <a:xfrm>
            <a:off x="4878360" y="2449440"/>
            <a:ext cx="1182960" cy="1182960"/>
          </a:xfrm>
          <a:prstGeom prst="rect">
            <a:avLst/>
          </a:prstGeom>
          <a:ln>
            <a:noFill/>
          </a:ln>
        </p:spPr>
      </p:pic>
      <p:pic>
        <p:nvPicPr>
          <p:cNvPr id="416" name="Picture 49"/>
          <p:cNvPicPr/>
          <p:nvPr/>
        </p:nvPicPr>
        <p:blipFill>
          <a:blip r:embed="rId4"/>
          <a:stretch/>
        </p:blipFill>
        <p:spPr>
          <a:xfrm>
            <a:off x="5784840" y="3499920"/>
            <a:ext cx="1182960" cy="1182960"/>
          </a:xfrm>
          <a:prstGeom prst="rect">
            <a:avLst/>
          </a:prstGeom>
          <a:ln>
            <a:noFill/>
          </a:ln>
        </p:spPr>
      </p:pic>
      <p:pic>
        <p:nvPicPr>
          <p:cNvPr id="417" name="Picture 50"/>
          <p:cNvPicPr/>
          <p:nvPr/>
        </p:nvPicPr>
        <p:blipFill>
          <a:blip r:embed="rId5"/>
          <a:stretch/>
        </p:blipFill>
        <p:spPr>
          <a:xfrm>
            <a:off x="5822280" y="1455480"/>
            <a:ext cx="1182960" cy="1182960"/>
          </a:xfrm>
          <a:prstGeom prst="rect">
            <a:avLst/>
          </a:prstGeom>
          <a:ln>
            <a:noFill/>
          </a:ln>
        </p:spPr>
      </p:pic>
      <p:sp>
        <p:nvSpPr>
          <p:cNvPr id="418" name="CustomShape 2"/>
          <p:cNvSpPr/>
          <p:nvPr/>
        </p:nvSpPr>
        <p:spPr>
          <a:xfrm>
            <a:off x="1132560" y="2699280"/>
            <a:ext cx="2650030" cy="80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280" tIns="35640" rIns="71280" bIns="35640"/>
          <a:lstStyle/>
          <a:p>
            <a:pPr>
              <a:lnSpc>
                <a:spcPct val="100000"/>
              </a:lnSpc>
            </a:pPr>
            <a:r>
              <a:rPr lang="zh-CN" alt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所有的人都很郁闷</a:t>
            </a:r>
            <a:r>
              <a:rPr lang="zh-CN" alt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16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事</a:t>
            </a:r>
            <a:r>
              <a:rPr lang="zh-CN" alt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情依然没有得到解决！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9" name="CustomShape 3"/>
          <p:cNvSpPr/>
          <p:nvPr/>
        </p:nvSpPr>
        <p:spPr>
          <a:xfrm>
            <a:off x="4842000" y="2417040"/>
            <a:ext cx="1258560" cy="1258560"/>
          </a:xfrm>
          <a:prstGeom prst="ellipse">
            <a:avLst/>
          </a:prstGeom>
          <a:noFill/>
          <a:ln w="114480">
            <a:solidFill>
              <a:srgbClr val="FFCD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0" name="CustomShape 4"/>
          <p:cNvSpPr/>
          <p:nvPr/>
        </p:nvSpPr>
        <p:spPr>
          <a:xfrm>
            <a:off x="5731560" y="3453480"/>
            <a:ext cx="1258560" cy="1258560"/>
          </a:xfrm>
          <a:prstGeom prst="ellipse">
            <a:avLst/>
          </a:prstGeom>
          <a:noFill/>
          <a:ln w="114480">
            <a:solidFill>
              <a:srgbClr val="FFCD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1" name="CustomShape 5"/>
          <p:cNvSpPr/>
          <p:nvPr/>
        </p:nvSpPr>
        <p:spPr>
          <a:xfrm>
            <a:off x="6669000" y="2452320"/>
            <a:ext cx="1258560" cy="1258560"/>
          </a:xfrm>
          <a:prstGeom prst="ellipse">
            <a:avLst/>
          </a:prstGeom>
          <a:noFill/>
          <a:ln w="114480">
            <a:solidFill>
              <a:srgbClr val="FFCD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2" name="CustomShape 6"/>
          <p:cNvSpPr/>
          <p:nvPr/>
        </p:nvSpPr>
        <p:spPr>
          <a:xfrm>
            <a:off x="5784840" y="1427400"/>
            <a:ext cx="1258560" cy="1258560"/>
          </a:xfrm>
          <a:prstGeom prst="ellipse">
            <a:avLst/>
          </a:prstGeom>
          <a:noFill/>
          <a:ln w="114480">
            <a:solidFill>
              <a:srgbClr val="FFCD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3" name="Picture 1"/>
          <p:cNvPicPr/>
          <p:nvPr/>
        </p:nvPicPr>
        <p:blipFill>
          <a:blip r:embed="rId6"/>
          <a:stretch/>
        </p:blipFill>
        <p:spPr>
          <a:xfrm>
            <a:off x="1132560" y="649080"/>
            <a:ext cx="502200" cy="502200"/>
          </a:xfrm>
          <a:prstGeom prst="rect">
            <a:avLst/>
          </a:prstGeom>
          <a:ln>
            <a:noFill/>
          </a:ln>
        </p:spPr>
      </p:pic>
      <p:sp>
        <p:nvSpPr>
          <p:cNvPr id="424" name="CustomShape 7"/>
          <p:cNvSpPr/>
          <p:nvPr/>
        </p:nvSpPr>
        <p:spPr>
          <a:xfrm>
            <a:off x="1197000" y="3385429"/>
            <a:ext cx="4377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tx1">
                <a:lumMod val="95000"/>
                <a:lumOff val="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5" name="图片 424"/>
          <p:cNvPicPr/>
          <p:nvPr/>
        </p:nvPicPr>
        <p:blipFill>
          <a:blip r:embed="rId7"/>
          <a:stretch/>
        </p:blipFill>
        <p:spPr>
          <a:xfrm>
            <a:off x="7822080" y="4759200"/>
            <a:ext cx="1042920" cy="24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6285</TotalTime>
  <Words>1367</Words>
  <Application>Microsoft Office PowerPoint</Application>
  <PresentationFormat>全屏显示(16:9)</PresentationFormat>
  <Paragraphs>148</Paragraphs>
  <Slides>24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DejaVu Sans</vt:lpstr>
      <vt:lpstr>Gill Sans</vt:lpstr>
      <vt:lpstr>等线</vt:lpstr>
      <vt:lpstr>微软雅黑</vt:lpstr>
      <vt:lpstr>Arial</vt:lpstr>
      <vt:lpstr>Symbol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Underpinning of a successful IT help desk  Service catalog in ServiceDesk Plus</dc:title>
  <dc:subject/>
  <dc:creator>elaine</dc:creator>
  <dc:description/>
  <cp:lastModifiedBy>Windows 用户</cp:lastModifiedBy>
  <cp:revision>519</cp:revision>
  <dcterms:modified xsi:type="dcterms:W3CDTF">2018-10-17T05:53:46Z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24</vt:i4>
  </property>
  <property fmtid="{D5CDD505-2E9C-101B-9397-08002B2CF9AE}" pid="8" name="PresentationFormat">
    <vt:lpwstr>On-screen Show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24</vt:i4>
  </property>
</Properties>
</file>