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2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 type="screen16x9"/>
  <p:notesSz cx="7772400" cy="10058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B9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295E-50DE-473E-AAA0-5BB556EB043B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7209-82B0-492E-BB2D-C1BF3E93B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7209-82B0-492E-BB2D-C1BF3E93BF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图片 33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图片 71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73" name="图片 72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112" name="图片 111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图片 149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151" name="图片 150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图片 187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189" name="图片 188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图片 225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227" name="图片 226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1381320" y="-412920"/>
            <a:ext cx="193320" cy="72925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48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148068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1381320" y="330552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图片 265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  <p:pic>
        <p:nvPicPr>
          <p:cNvPr id="267" name="图片 266"/>
          <p:cNvPicPr/>
          <p:nvPr/>
        </p:nvPicPr>
        <p:blipFill>
          <a:blip r:embed="rId2"/>
          <a:stretch/>
        </p:blipFill>
        <p:spPr>
          <a:xfrm>
            <a:off x="1380960" y="3156120"/>
            <a:ext cx="193320" cy="15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80680" y="1618560"/>
            <a:ext cx="94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81320" y="3305520"/>
            <a:ext cx="193320" cy="15400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 Light" panose="020B0502040204020203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-6120" y="3676680"/>
            <a:ext cx="9160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1117800" y="3323160"/>
            <a:ext cx="718200" cy="71820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942840"/>
            <a:ext cx="1374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1023480" y="596880"/>
            <a:ext cx="718200" cy="71820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5265720" y="917280"/>
            <a:ext cx="3876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-6120" y="2571840"/>
            <a:ext cx="1982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1263240" y="2201040"/>
            <a:ext cx="718200" cy="71820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 flipV="1">
            <a:off x="8014680" y="2568240"/>
            <a:ext cx="1133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644000" y="3676680"/>
            <a:ext cx="360" cy="147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4288320" y="3393000"/>
            <a:ext cx="718200" cy="71820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-6120" y="4513680"/>
            <a:ext cx="9160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4293720" y="4235400"/>
            <a:ext cx="718200" cy="71820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934200"/>
            <a:ext cx="1374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1014840" y="606600"/>
            <a:ext cx="718200" cy="71820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3"/>
          <p:cNvSpPr/>
          <p:nvPr/>
        </p:nvSpPr>
        <p:spPr>
          <a:xfrm>
            <a:off x="5265720" y="882720"/>
            <a:ext cx="3876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PlaceHolder 4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4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320" cy="32292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manageengine.cn/products/service-desk/download.html" TargetMode="Externa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795640" y="53784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6948360" y="105552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3"/>
          <p:cNvSpPr/>
          <p:nvPr/>
        </p:nvSpPr>
        <p:spPr>
          <a:xfrm>
            <a:off x="4688640" y="1055160"/>
            <a:ext cx="538200" cy="538200"/>
          </a:xfrm>
          <a:prstGeom prst="ellipse">
            <a:avLst/>
          </a:prstGeom>
          <a:solidFill>
            <a:srgbClr val="8FDEC4">
              <a:alpha val="21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7214040" y="188172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4384080" y="193752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3" name="CustomShape 6"/>
          <p:cNvSpPr/>
          <p:nvPr/>
        </p:nvSpPr>
        <p:spPr>
          <a:xfrm>
            <a:off x="4753080" y="282996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7"/>
          <p:cNvSpPr/>
          <p:nvPr/>
        </p:nvSpPr>
        <p:spPr>
          <a:xfrm>
            <a:off x="6873840" y="279180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5" name="CustomShape 8"/>
          <p:cNvSpPr/>
          <p:nvPr/>
        </p:nvSpPr>
        <p:spPr>
          <a:xfrm>
            <a:off x="5847120" y="3111480"/>
            <a:ext cx="538200" cy="53820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" name="CustomShape 9"/>
          <p:cNvSpPr/>
          <p:nvPr/>
        </p:nvSpPr>
        <p:spPr>
          <a:xfrm>
            <a:off x="-18720" y="0"/>
            <a:ext cx="3611880" cy="516096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7" name="Picture 4"/>
          <p:cNvPicPr/>
          <p:nvPr/>
        </p:nvPicPr>
        <p:blipFill>
          <a:blip r:embed="rId2"/>
          <a:srcRect l="-2574" r="-2574"/>
          <a:stretch/>
        </p:blipFill>
        <p:spPr>
          <a:xfrm>
            <a:off x="3108960" y="201240"/>
            <a:ext cx="5865120" cy="4985640"/>
          </a:xfrm>
          <a:prstGeom prst="rect">
            <a:avLst/>
          </a:prstGeom>
          <a:ln>
            <a:noFill/>
          </a:ln>
        </p:spPr>
      </p:pic>
      <p:sp>
        <p:nvSpPr>
          <p:cNvPr id="279" name="CustomShape 11"/>
          <p:cNvSpPr/>
          <p:nvPr/>
        </p:nvSpPr>
        <p:spPr>
          <a:xfrm>
            <a:off x="303818" y="2324862"/>
            <a:ext cx="2552062" cy="11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4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为适应新的业务模式而打磨的开箱即用式</a:t>
            </a:r>
            <a:r>
              <a:rPr lang="en-US" altLang="zh-CN" sz="14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管理解决方案</a:t>
            </a:r>
            <a:endParaRPr lang="en-US" altLang="zh-CN" sz="14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80" name="Picture 17"/>
          <p:cNvPicPr/>
          <p:nvPr/>
        </p:nvPicPr>
        <p:blipFill>
          <a:blip r:embed="rId3"/>
          <a:srcRect b="13977"/>
          <a:stretch/>
        </p:blipFill>
        <p:spPr>
          <a:xfrm>
            <a:off x="5812560" y="576360"/>
            <a:ext cx="517320" cy="444600"/>
          </a:xfrm>
          <a:prstGeom prst="rect">
            <a:avLst/>
          </a:prstGeom>
          <a:ln>
            <a:noFill/>
          </a:ln>
        </p:spPr>
      </p:pic>
      <p:pic>
        <p:nvPicPr>
          <p:cNvPr id="281" name="Picture 18"/>
          <p:cNvPicPr/>
          <p:nvPr/>
        </p:nvPicPr>
        <p:blipFill>
          <a:blip r:embed="rId4"/>
          <a:srcRect b="13977"/>
          <a:stretch/>
        </p:blipFill>
        <p:spPr>
          <a:xfrm>
            <a:off x="6989760" y="1099800"/>
            <a:ext cx="484920" cy="416880"/>
          </a:xfrm>
          <a:prstGeom prst="rect">
            <a:avLst/>
          </a:prstGeom>
          <a:ln>
            <a:noFill/>
          </a:ln>
        </p:spPr>
      </p:pic>
      <p:pic>
        <p:nvPicPr>
          <p:cNvPr id="282" name="Picture 21"/>
          <p:cNvPicPr/>
          <p:nvPr/>
        </p:nvPicPr>
        <p:blipFill>
          <a:blip r:embed="rId5"/>
          <a:srcRect t="-9712" b="19440"/>
          <a:stretch/>
        </p:blipFill>
        <p:spPr>
          <a:xfrm>
            <a:off x="6930720" y="2872440"/>
            <a:ext cx="417240" cy="315000"/>
          </a:xfrm>
          <a:prstGeom prst="rect">
            <a:avLst/>
          </a:prstGeom>
          <a:ln>
            <a:noFill/>
          </a:ln>
        </p:spPr>
      </p:pic>
      <p:pic>
        <p:nvPicPr>
          <p:cNvPr id="283" name="Picture 22"/>
          <p:cNvPicPr/>
          <p:nvPr/>
        </p:nvPicPr>
        <p:blipFill>
          <a:blip r:embed="rId6"/>
          <a:srcRect b="27978"/>
          <a:stretch/>
        </p:blipFill>
        <p:spPr>
          <a:xfrm>
            <a:off x="5853240" y="3192120"/>
            <a:ext cx="505440" cy="363600"/>
          </a:xfrm>
          <a:prstGeom prst="rect">
            <a:avLst/>
          </a:prstGeom>
          <a:ln>
            <a:noFill/>
          </a:ln>
        </p:spPr>
      </p:pic>
      <p:pic>
        <p:nvPicPr>
          <p:cNvPr id="284" name="Picture 23"/>
          <p:cNvPicPr/>
          <p:nvPr/>
        </p:nvPicPr>
        <p:blipFill>
          <a:blip r:embed="rId7"/>
          <a:srcRect b="13977"/>
          <a:stretch/>
        </p:blipFill>
        <p:spPr>
          <a:xfrm>
            <a:off x="4798800" y="2912760"/>
            <a:ext cx="448200" cy="385200"/>
          </a:xfrm>
          <a:prstGeom prst="rect">
            <a:avLst/>
          </a:prstGeom>
          <a:ln>
            <a:noFill/>
          </a:ln>
        </p:spPr>
      </p:pic>
      <p:pic>
        <p:nvPicPr>
          <p:cNvPr id="285" name="Picture 24"/>
          <p:cNvPicPr/>
          <p:nvPr/>
        </p:nvPicPr>
        <p:blipFill>
          <a:blip r:embed="rId8"/>
          <a:srcRect b="13977"/>
          <a:stretch/>
        </p:blipFill>
        <p:spPr>
          <a:xfrm>
            <a:off x="4438440" y="2006280"/>
            <a:ext cx="437760" cy="376200"/>
          </a:xfrm>
          <a:prstGeom prst="rect">
            <a:avLst/>
          </a:prstGeom>
          <a:ln>
            <a:noFill/>
          </a:ln>
        </p:spPr>
      </p:pic>
      <p:sp>
        <p:nvSpPr>
          <p:cNvPr id="286" name="CustomShape 12"/>
          <p:cNvSpPr/>
          <p:nvPr/>
        </p:nvSpPr>
        <p:spPr>
          <a:xfrm>
            <a:off x="413280" y="2152062"/>
            <a:ext cx="1261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Picture 28"/>
          <p:cNvPicPr/>
          <p:nvPr/>
        </p:nvPicPr>
        <p:blipFill>
          <a:blip r:embed="rId9"/>
          <a:srcRect b="13977"/>
          <a:stretch/>
        </p:blipFill>
        <p:spPr>
          <a:xfrm>
            <a:off x="4660200" y="1068120"/>
            <a:ext cx="566640" cy="524880"/>
          </a:xfrm>
          <a:prstGeom prst="rect">
            <a:avLst/>
          </a:prstGeom>
          <a:ln>
            <a:noFill/>
          </a:ln>
        </p:spPr>
      </p:pic>
      <p:pic>
        <p:nvPicPr>
          <p:cNvPr id="288" name="Picture 41"/>
          <p:cNvPicPr/>
          <p:nvPr/>
        </p:nvPicPr>
        <p:blipFill>
          <a:blip r:embed="rId10"/>
          <a:srcRect b="13977"/>
          <a:stretch/>
        </p:blipFill>
        <p:spPr>
          <a:xfrm>
            <a:off x="7323480" y="1967760"/>
            <a:ext cx="397080" cy="341280"/>
          </a:xfrm>
          <a:prstGeom prst="rect">
            <a:avLst/>
          </a:prstGeom>
          <a:ln>
            <a:noFill/>
          </a:ln>
        </p:spPr>
      </p:pic>
      <p:pic>
        <p:nvPicPr>
          <p:cNvPr id="289" name="图片 288"/>
          <p:cNvPicPr/>
          <p:nvPr/>
        </p:nvPicPr>
        <p:blipFill>
          <a:blip r:embed="rId11"/>
          <a:stretch/>
        </p:blipFill>
        <p:spPr>
          <a:xfrm>
            <a:off x="5260320" y="1888920"/>
            <a:ext cx="1751400" cy="465840"/>
          </a:xfrm>
          <a:prstGeom prst="rect">
            <a:avLst/>
          </a:prstGeom>
          <a:ln>
            <a:noFill/>
          </a:ln>
        </p:spPr>
      </p:pic>
      <p:sp>
        <p:nvSpPr>
          <p:cNvPr id="24" name="CustomShape 10">
            <a:extLst>
              <a:ext uri="{FF2B5EF4-FFF2-40B4-BE49-F238E27FC236}">
                <a16:creationId xmlns="" xmlns:a16="http://schemas.microsoft.com/office/drawing/2014/main" id="{45639F58-0269-4ED3-BAC6-BA2F3898C5A3}"/>
              </a:ext>
            </a:extLst>
          </p:cNvPr>
          <p:cNvSpPr/>
          <p:nvPr/>
        </p:nvSpPr>
        <p:spPr>
          <a:xfrm>
            <a:off x="270360" y="1326240"/>
            <a:ext cx="2809440" cy="22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" panose="020B0503020204020204" pitchFamily="34" charset="-122"/>
              </a:rPr>
              <a:t>敏捷</a:t>
            </a:r>
            <a:r>
              <a:rPr lang="en-US" altLang="zh-CN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" panose="020B0503020204020204" pitchFamily="34" charset="-122"/>
              </a:rPr>
              <a:t>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BC377B5-7A6E-4214-8B02-CFFB60D8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9" y="935280"/>
            <a:ext cx="6152519" cy="3431413"/>
          </a:xfrm>
          <a:prstGeom prst="rect">
            <a:avLst/>
          </a:prstGeom>
        </p:spPr>
      </p:pic>
      <p:pic>
        <p:nvPicPr>
          <p:cNvPr id="439" name="Picture 6"/>
          <p:cNvPicPr/>
          <p:nvPr/>
        </p:nvPicPr>
        <p:blipFill>
          <a:blip r:embed="rId3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sp>
        <p:nvSpPr>
          <p:cNvPr id="442" name="CustomShape 3"/>
          <p:cNvSpPr/>
          <p:nvPr/>
        </p:nvSpPr>
        <p:spPr>
          <a:xfrm>
            <a:off x="1792039" y="2406934"/>
            <a:ext cx="1241640" cy="691200"/>
          </a:xfrm>
          <a:prstGeom prst="wedgeRectCallout">
            <a:avLst>
              <a:gd name="adj1" fmla="val -67303"/>
              <a:gd name="adj2" fmla="val 63750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创建了洛杉矶和旧金山这</a:t>
            </a:r>
            <a:r>
              <a:rPr lang="en-US" altLang="zh-CN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个地点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1662480" y="69120"/>
            <a:ext cx="6404040" cy="78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制定基于地点的作流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关键字</a:t>
            </a:r>
            <a:r>
              <a:rPr 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</a:t>
            </a: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地点和业务规则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Zylke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是个规模庞大的组织拥有多个办公地点。为了在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同一个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平台上管理所有地点的业务，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服务台经理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制定了基于地点的工作流。各个地点通过业务规则自动执行默认工作流</a:t>
            </a:r>
            <a:endParaRPr lang="en-US" altLang="zh-CN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0F2D349-F93C-4194-848D-455CD9EB4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259" y="2843369"/>
            <a:ext cx="5747214" cy="206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7" name="CustomShape 7"/>
          <p:cNvSpPr/>
          <p:nvPr/>
        </p:nvSpPr>
        <p:spPr>
          <a:xfrm>
            <a:off x="4340418" y="3719053"/>
            <a:ext cx="1402560" cy="706320"/>
          </a:xfrm>
          <a:prstGeom prst="wedgeRectCallout">
            <a:avLst>
              <a:gd name="adj1" fmla="val -66220"/>
              <a:gd name="adj2" fmla="val 61711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创建业务规则将洛杉矶所有的工单指派给</a:t>
            </a:r>
            <a:r>
              <a:rPr lang="en-US" altLang="zh-CN" sz="10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Jason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0" name="Picture 6"/>
          <p:cNvPicPr/>
          <p:nvPr/>
        </p:nvPicPr>
        <p:blipFill>
          <a:blip r:embed="rId2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sp>
        <p:nvSpPr>
          <p:cNvPr id="451" name="CustomShape 2"/>
          <p:cNvSpPr/>
          <p:nvPr/>
        </p:nvSpPr>
        <p:spPr>
          <a:xfrm>
            <a:off x="1662480" y="210960"/>
            <a:ext cx="640404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定义响应与解决的服务级别协议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关键字：服务级别协议 </a:t>
            </a:r>
            <a:endParaRPr lang="en-US" altLang="zh-CN" sz="800" b="1" strike="noStrike" spc="-1" dirty="0">
              <a:solidFill>
                <a:srgbClr val="AB7A22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为升级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事件定义了高级别的响应与解决服务级别协议。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2" name="CustomShape 3"/>
          <p:cNvSpPr/>
          <p:nvPr/>
        </p:nvSpPr>
        <p:spPr>
          <a:xfrm>
            <a:off x="4797720" y="1653120"/>
            <a:ext cx="1402560" cy="706320"/>
          </a:xfrm>
          <a:prstGeom prst="wedgeRectCallout">
            <a:avLst>
              <a:gd name="adj1" fmla="val -66220"/>
              <a:gd name="adj2" fmla="val 6171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round/>
          </a:ln>
          <a:effectLst>
            <a:glow rad="127000">
              <a:schemeClr val="accent6">
                <a:lumMod val="20000"/>
                <a:lumOff val="8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Creates a new business rule to divert all incidents from the Los Angeles site to Jason.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430F94C-04F2-4DBC-9A99-4B45ADCA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1365"/>
            <a:ext cx="8382000" cy="3702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CD2ACD3-ABC7-428D-A226-657BB0C6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480" y="1559030"/>
            <a:ext cx="7014381" cy="2902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6" name="CustomShape 6"/>
          <p:cNvSpPr/>
          <p:nvPr/>
        </p:nvSpPr>
        <p:spPr>
          <a:xfrm>
            <a:off x="4991879" y="1702593"/>
            <a:ext cx="1463421" cy="766800"/>
          </a:xfrm>
          <a:prstGeom prst="wedgeRectCallout">
            <a:avLst>
              <a:gd name="adj1" fmla="val -66815"/>
              <a:gd name="adj2" fmla="val 32210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升级事件创建了严格的响应和解决服务级别协议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9" name="Picture 6"/>
          <p:cNvPicPr/>
          <p:nvPr/>
        </p:nvPicPr>
        <p:blipFill>
          <a:blip r:embed="rId2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sp>
        <p:nvSpPr>
          <p:cNvPr id="460" name="CustomShape 2"/>
          <p:cNvSpPr/>
          <p:nvPr/>
        </p:nvSpPr>
        <p:spPr>
          <a:xfrm>
            <a:off x="1662480" y="185760"/>
            <a:ext cx="640404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为升级</a:t>
            </a:r>
            <a:r>
              <a:rPr lang="en-US" altLang="zh-CN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800" b="1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事件</a:t>
            </a: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创建一个主工单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功能：工单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</a:t>
            </a:r>
            <a:r>
              <a:rPr lang="en-US" altLang="zh-CN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ServiceDesk</a:t>
            </a:r>
            <a:r>
              <a:rPr lang="zh-CN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的请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求模块</a:t>
            </a:r>
            <a:r>
              <a:rPr lang="zh-CN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中，</a:t>
            </a:r>
            <a:r>
              <a:rPr 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升级</a:t>
            </a:r>
            <a:r>
              <a:rPr lang="en-US" altLang="zh-CN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的事件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创建了一个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主（父）工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3F05448-52FC-4D5E-AA06-EBADDEDC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73" y="836200"/>
            <a:ext cx="6512823" cy="4266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1" name="CustomShape 3"/>
          <p:cNvSpPr/>
          <p:nvPr/>
        </p:nvSpPr>
        <p:spPr>
          <a:xfrm>
            <a:off x="4111243" y="2069432"/>
            <a:ext cx="1212731" cy="502318"/>
          </a:xfrm>
          <a:prstGeom prst="wedgeRectCallout">
            <a:avLst>
              <a:gd name="adj1" fmla="val -39860"/>
              <a:gd name="adj2" fmla="val 76568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为升级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事件创建了一个主（父）工单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3" name="CustomShape 5"/>
          <p:cNvSpPr/>
          <p:nvPr/>
        </p:nvSpPr>
        <p:spPr>
          <a:xfrm>
            <a:off x="6637563" y="1340280"/>
            <a:ext cx="1062648" cy="588600"/>
          </a:xfrm>
          <a:prstGeom prst="wedgeRectCallout">
            <a:avLst>
              <a:gd name="adj1" fmla="val -65486"/>
              <a:gd name="adj2" fmla="val 50369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为工单设置了影响，紧急度和优先级</a:t>
            </a:r>
            <a:endParaRPr lang="en-US" altLang="zh-CN" sz="1000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6" name="Picture 6"/>
          <p:cNvPicPr/>
          <p:nvPr/>
        </p:nvPicPr>
        <p:blipFill>
          <a:blip r:embed="rId2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sp>
        <p:nvSpPr>
          <p:cNvPr id="467" name="CustomShape 2"/>
          <p:cNvSpPr/>
          <p:nvPr/>
        </p:nvSpPr>
        <p:spPr>
          <a:xfrm>
            <a:off x="1662480" y="69120"/>
            <a:ext cx="640404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在请求之间创建依赖关系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关键字：添加依赖关系</a:t>
            </a:r>
            <a:endParaRPr lang="en-US" altLang="zh-CN" sz="800" b="1" strike="noStrike" spc="-1" dirty="0">
              <a:solidFill>
                <a:srgbClr val="AB7A22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将所有与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升级相关的工单与主（父）工单创建了依赖关系。这将帮助技术员跟踪工单状态，实时了解还有哪些工作需要完成，主工单才可以关闭。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03133EE-EA1C-46EF-A4E3-C4484402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2" y="1029790"/>
            <a:ext cx="8028116" cy="371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2" name="CustomShape 6"/>
          <p:cNvSpPr/>
          <p:nvPr/>
        </p:nvSpPr>
        <p:spPr>
          <a:xfrm>
            <a:off x="6033060" y="3745079"/>
            <a:ext cx="1221840" cy="706320"/>
          </a:xfrm>
          <a:prstGeom prst="wedgeRectCallout">
            <a:avLst>
              <a:gd name="adj1" fmla="val -65063"/>
              <a:gd name="adj2" fmla="val 47770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</a:t>
            </a: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当前工单与中主工单建立了依赖关系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4" name="Picture 6"/>
          <p:cNvPicPr/>
          <p:nvPr/>
        </p:nvPicPr>
        <p:blipFill>
          <a:blip r:embed="rId2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sp>
        <p:nvSpPr>
          <p:cNvPr id="475" name="CustomShape 2"/>
          <p:cNvSpPr/>
          <p:nvPr/>
        </p:nvSpPr>
        <p:spPr>
          <a:xfrm>
            <a:off x="1662480" y="160920"/>
            <a:ext cx="6404040" cy="6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在请求之间创建依赖关系</a:t>
            </a:r>
            <a:endParaRPr lang="en-US" altLang="zh-C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关键字</a:t>
            </a:r>
            <a:r>
              <a:rPr 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</a:t>
            </a: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依赖关系图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依赖关系图可以更直观的展现请求之间的关系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76" name="Picture 7"/>
          <p:cNvPicPr/>
          <p:nvPr/>
        </p:nvPicPr>
        <p:blipFill>
          <a:blip r:embed="rId3"/>
          <a:stretch/>
        </p:blipFill>
        <p:spPr>
          <a:xfrm>
            <a:off x="681840" y="1723680"/>
            <a:ext cx="7473240" cy="190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7" name="CustomShape 3"/>
          <p:cNvSpPr/>
          <p:nvPr/>
        </p:nvSpPr>
        <p:spPr>
          <a:xfrm>
            <a:off x="7239060" y="977220"/>
            <a:ext cx="1019520" cy="554040"/>
          </a:xfrm>
          <a:prstGeom prst="wedgeRectCallout">
            <a:avLst>
              <a:gd name="adj1" fmla="val -64825"/>
              <a:gd name="adj2" fmla="val 208118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将主工单作为父工单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8" name="CustomShape 4"/>
          <p:cNvSpPr/>
          <p:nvPr/>
        </p:nvSpPr>
        <p:spPr>
          <a:xfrm>
            <a:off x="3566160" y="1164600"/>
            <a:ext cx="1311480" cy="706320"/>
          </a:xfrm>
          <a:prstGeom prst="wedgeRectCallout">
            <a:avLst>
              <a:gd name="adj1" fmla="val -35829"/>
              <a:gd name="adj2" fmla="val 87671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在工单间创建依赖关系，并提供可视化依赖关系图</a:t>
            </a:r>
            <a:endParaRPr lang="en-US" altLang="zh-CN" sz="10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9" name="CustomShape 5"/>
          <p:cNvSpPr/>
          <p:nvPr/>
        </p:nvSpPr>
        <p:spPr>
          <a:xfrm>
            <a:off x="6609240" y="2443680"/>
            <a:ext cx="1259640" cy="64584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/>
          </a:gradFill>
          <a:ln w="19080">
            <a:solidFill>
              <a:srgbClr val="72511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" name="CustomShape 6"/>
          <p:cNvSpPr/>
          <p:nvPr/>
        </p:nvSpPr>
        <p:spPr>
          <a:xfrm>
            <a:off x="2709360" y="2186640"/>
            <a:ext cx="1249560" cy="81108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/>
          </a:gradFill>
          <a:ln w="19080">
            <a:solidFill>
              <a:srgbClr val="72511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2" name="Picture 6"/>
          <p:cNvPicPr/>
          <p:nvPr/>
        </p:nvPicPr>
        <p:blipFill>
          <a:blip r:embed="rId2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E7B7359-81BB-49E2-BD81-FBB311FFF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40" y="856800"/>
            <a:ext cx="7498340" cy="4144680"/>
          </a:xfrm>
          <a:prstGeom prst="rect">
            <a:avLst/>
          </a:prstGeom>
        </p:spPr>
      </p:pic>
      <p:sp>
        <p:nvSpPr>
          <p:cNvPr id="483" name="CustomShape 2"/>
          <p:cNvSpPr/>
          <p:nvPr/>
        </p:nvSpPr>
        <p:spPr>
          <a:xfrm>
            <a:off x="1662479" y="69120"/>
            <a:ext cx="6714832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创建通知规则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关键字：通知规则及模板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启用通知规则来确保所有技术员实时了解工单的状态。同样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针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对每个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特定事件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修改了个性化的通知模板以提高响应时间的遵守率</a:t>
            </a:r>
            <a:endParaRPr lang="en-US" altLang="zh-CN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7" name="CustomShape 4"/>
          <p:cNvSpPr/>
          <p:nvPr/>
        </p:nvSpPr>
        <p:spPr>
          <a:xfrm>
            <a:off x="3294720" y="4505826"/>
            <a:ext cx="1090080" cy="301627"/>
          </a:xfrm>
          <a:prstGeom prst="wedgeRectCallout">
            <a:avLst>
              <a:gd name="adj1" fmla="val -66815"/>
              <a:gd name="adj2" fmla="val 32210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定制通知模板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8" name="CustomShape 5"/>
          <p:cNvSpPr/>
          <p:nvPr/>
        </p:nvSpPr>
        <p:spPr>
          <a:xfrm>
            <a:off x="4722395" y="3393000"/>
            <a:ext cx="1124811" cy="706320"/>
          </a:xfrm>
          <a:prstGeom prst="wedgeRectCallout">
            <a:avLst>
              <a:gd name="adj1" fmla="val 62900"/>
              <a:gd name="adj2" fmla="val 85616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启用通知规则来通知技术员此工单的重要进展。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17A877C-6378-4E2C-8194-4632E4206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640" y="1217583"/>
            <a:ext cx="2157774" cy="390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0" y="-7920"/>
            <a:ext cx="2612880" cy="5160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0" name="Picture 6"/>
          <p:cNvPicPr/>
          <p:nvPr/>
        </p:nvPicPr>
        <p:blipFill>
          <a:blip r:embed="rId2"/>
          <a:stretch/>
        </p:blipFill>
        <p:spPr>
          <a:xfrm>
            <a:off x="681840" y="35640"/>
            <a:ext cx="804240" cy="804240"/>
          </a:xfrm>
          <a:prstGeom prst="rect">
            <a:avLst/>
          </a:prstGeom>
          <a:ln>
            <a:noFill/>
          </a:ln>
        </p:spPr>
      </p:pic>
      <p:sp>
        <p:nvSpPr>
          <p:cNvPr id="491" name="CustomShape 2"/>
          <p:cNvSpPr/>
          <p:nvPr/>
        </p:nvSpPr>
        <p:spPr>
          <a:xfrm>
            <a:off x="1662480" y="69120"/>
            <a:ext cx="640404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1" strike="noStrike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创建任务</a:t>
            </a:r>
            <a:endParaRPr lang="en-US" altLang="zh-CN" sz="800" b="1" strike="noStrike" spc="-1" dirty="0">
              <a:solidFill>
                <a:srgbClr val="AB7A22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800" b="1" spc="-1" dirty="0">
                <a:solidFill>
                  <a:srgbClr val="AB7A22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关键字：任务及任务模板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定义了任务模板并为主工单添加了任务，技术员需要完成这些任务来完成主工单</a:t>
            </a:r>
            <a:endParaRPr lang="en-US" altLang="zh-CN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E947356-1A41-4A6E-979E-425A7ED6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0" y="881912"/>
            <a:ext cx="6206239" cy="3366175"/>
          </a:xfrm>
          <a:prstGeom prst="rect">
            <a:avLst/>
          </a:prstGeom>
        </p:spPr>
      </p:pic>
      <p:sp>
        <p:nvSpPr>
          <p:cNvPr id="495" name="CustomShape 4"/>
          <p:cNvSpPr/>
          <p:nvPr/>
        </p:nvSpPr>
        <p:spPr>
          <a:xfrm>
            <a:off x="7367400" y="3751560"/>
            <a:ext cx="1295280" cy="3211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/>
          </a:gradFill>
          <a:ln w="19080">
            <a:solidFill>
              <a:schemeClr val="accent2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B260A7A-8460-4EB1-BFB1-F1A0B73AA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897" y="1882941"/>
            <a:ext cx="4789224" cy="2899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96" name="CustomShape 5"/>
          <p:cNvSpPr/>
          <p:nvPr/>
        </p:nvSpPr>
        <p:spPr>
          <a:xfrm>
            <a:off x="3035387" y="1594185"/>
            <a:ext cx="1019255" cy="443245"/>
          </a:xfrm>
          <a:prstGeom prst="wedgeRectCallout">
            <a:avLst>
              <a:gd name="adj1" fmla="val -46775"/>
              <a:gd name="adj2" fmla="val 83837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在管理模块下创建任务模板</a:t>
            </a:r>
            <a:r>
              <a:rPr 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7" name="CustomShape 6"/>
          <p:cNvSpPr/>
          <p:nvPr/>
        </p:nvSpPr>
        <p:spPr>
          <a:xfrm>
            <a:off x="6083648" y="2817470"/>
            <a:ext cx="1241640" cy="691200"/>
          </a:xfrm>
          <a:prstGeom prst="wedgeRectCallout">
            <a:avLst>
              <a:gd name="adj1" fmla="val 53453"/>
              <a:gd name="adj2" fmla="val 114205"/>
            </a:avLst>
          </a:prstGeom>
          <a:solidFill>
            <a:srgbClr val="069F9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在主工单上选取任务模板来关联所需的任务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 rot="8083200">
            <a:off x="6541560" y="3636000"/>
            <a:ext cx="1312920" cy="1302480"/>
          </a:xfrm>
          <a:custGeom>
            <a:avLst/>
            <a:gdLst/>
            <a:ahLst/>
            <a:cxnLst/>
            <a:rect l="l" t="t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2"/>
          <p:cNvSpPr/>
          <p:nvPr/>
        </p:nvSpPr>
        <p:spPr>
          <a:xfrm rot="8083200">
            <a:off x="4969800" y="3089520"/>
            <a:ext cx="1518840" cy="1478160"/>
          </a:xfrm>
          <a:custGeom>
            <a:avLst/>
            <a:gdLst/>
            <a:ahLst/>
            <a:cxnLst/>
            <a:rect l="l" t="t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3"/>
          <p:cNvSpPr/>
          <p:nvPr/>
        </p:nvSpPr>
        <p:spPr>
          <a:xfrm rot="2787000">
            <a:off x="498960" y="2723760"/>
            <a:ext cx="1431000" cy="1383120"/>
          </a:xfrm>
          <a:custGeom>
            <a:avLst/>
            <a:gdLst/>
            <a:ahLst/>
            <a:cxnLst/>
            <a:rect l="l" t="t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4"/>
          <p:cNvSpPr/>
          <p:nvPr/>
        </p:nvSpPr>
        <p:spPr>
          <a:xfrm rot="2787000">
            <a:off x="1789560" y="2226240"/>
            <a:ext cx="960840" cy="924840"/>
          </a:xfrm>
          <a:custGeom>
            <a:avLst/>
            <a:gdLst/>
            <a:ahLst/>
            <a:cxnLst/>
            <a:rect l="l" t="t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5"/>
          <p:cNvSpPr/>
          <p:nvPr/>
        </p:nvSpPr>
        <p:spPr>
          <a:xfrm rot="2787000">
            <a:off x="2587320" y="1270080"/>
            <a:ext cx="1431000" cy="1383120"/>
          </a:xfrm>
          <a:custGeom>
            <a:avLst/>
            <a:gdLst/>
            <a:ahLst/>
            <a:cxnLst/>
            <a:rect l="l" t="t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6"/>
          <p:cNvSpPr/>
          <p:nvPr/>
        </p:nvSpPr>
        <p:spPr>
          <a:xfrm>
            <a:off x="1784160" y="685800"/>
            <a:ext cx="3434040" cy="43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24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</a:t>
            </a:r>
            <a:r>
              <a:rPr lang="en-US" sz="24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ServiceDesk Plus</a:t>
            </a:r>
          </a:p>
          <a:p>
            <a:pPr>
              <a:lnSpc>
                <a:spcPct val="100000"/>
              </a:lnSpc>
            </a:pPr>
            <a:r>
              <a:rPr lang="zh-CN" altLang="en-US" sz="24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所带来的美好体验</a:t>
            </a:r>
            <a:r>
              <a:rPr lang="en-US" sz="24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!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05" name="Picture 84"/>
          <p:cNvPicPr/>
          <p:nvPr/>
        </p:nvPicPr>
        <p:blipFill>
          <a:blip r:embed="rId2"/>
          <a:srcRect b="13977"/>
          <a:stretch/>
        </p:blipFill>
        <p:spPr>
          <a:xfrm>
            <a:off x="962640" y="605520"/>
            <a:ext cx="819720" cy="704880"/>
          </a:xfrm>
          <a:prstGeom prst="rect">
            <a:avLst/>
          </a:prstGeom>
          <a:ln>
            <a:noFill/>
          </a:ln>
        </p:spPr>
      </p:pic>
      <p:sp>
        <p:nvSpPr>
          <p:cNvPr id="506" name="CustomShape 7"/>
          <p:cNvSpPr/>
          <p:nvPr/>
        </p:nvSpPr>
        <p:spPr>
          <a:xfrm rot="4160400">
            <a:off x="6928920" y="-4019400"/>
            <a:ext cx="1624680" cy="9093960"/>
          </a:xfrm>
          <a:custGeom>
            <a:avLst/>
            <a:gdLst/>
            <a:ahLst/>
            <a:cxnLst/>
            <a:rect l="l" t="t" r="r" b="b"/>
            <a:pathLst>
              <a:path w="2338082" h="3408047">
                <a:moveTo>
                  <a:pt x="0" y="1294261"/>
                </a:moveTo>
                <a:lnTo>
                  <a:pt x="2338082" y="0"/>
                </a:lnTo>
                <a:lnTo>
                  <a:pt x="1521988" y="3408047"/>
                </a:lnTo>
                <a:lnTo>
                  <a:pt x="114686" y="3408047"/>
                </a:lnTo>
                <a:lnTo>
                  <a:pt x="0" y="1294261"/>
                </a:lnTo>
                <a:close/>
              </a:path>
            </a:pathLst>
          </a:custGeom>
          <a:solidFill>
            <a:srgbClr val="B2B2B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7" name="CustomShape 8"/>
          <p:cNvSpPr/>
          <p:nvPr/>
        </p:nvSpPr>
        <p:spPr>
          <a:xfrm>
            <a:off x="6806520" y="4042800"/>
            <a:ext cx="560520" cy="542520"/>
          </a:xfrm>
          <a:custGeom>
            <a:avLst/>
            <a:gdLst/>
            <a:ahLst/>
            <a:cxnLst/>
            <a:rect l="l" t="t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9"/>
          <p:cNvSpPr/>
          <p:nvPr/>
        </p:nvSpPr>
        <p:spPr>
          <a:xfrm>
            <a:off x="3030120" y="1849680"/>
            <a:ext cx="527400" cy="498600"/>
          </a:xfrm>
          <a:custGeom>
            <a:avLst/>
            <a:gdLst/>
            <a:ahLst/>
            <a:cxnLst/>
            <a:rect l="l" t="t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1"/>
                  <a:pt x="58" y="230"/>
                  <a:pt x="119" y="230"/>
                </a:cubicBezTo>
                <a:cubicBezTo>
                  <a:pt x="180" y="230"/>
                  <a:pt x="230" y="181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10"/>
          <p:cNvSpPr/>
          <p:nvPr/>
        </p:nvSpPr>
        <p:spPr>
          <a:xfrm>
            <a:off x="919080" y="3221640"/>
            <a:ext cx="576720" cy="572760"/>
          </a:xfrm>
          <a:custGeom>
            <a:avLst/>
            <a:gdLst/>
            <a:ahLst/>
            <a:cxnLst/>
            <a:rect l="l" t="t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11"/>
          <p:cNvSpPr/>
          <p:nvPr/>
        </p:nvSpPr>
        <p:spPr>
          <a:xfrm>
            <a:off x="5317200" y="3587760"/>
            <a:ext cx="537480" cy="481680"/>
          </a:xfrm>
          <a:custGeom>
            <a:avLst/>
            <a:gdLst/>
            <a:ahLst/>
            <a:cxnLst/>
            <a:rect l="l" t="t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0"/>
                  <a:pt x="58" y="230"/>
                  <a:pt x="119" y="230"/>
                </a:cubicBezTo>
                <a:cubicBezTo>
                  <a:pt x="180" y="230"/>
                  <a:pt x="230" y="180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12"/>
          <p:cNvSpPr/>
          <p:nvPr/>
        </p:nvSpPr>
        <p:spPr>
          <a:xfrm>
            <a:off x="202482" y="4188304"/>
            <a:ext cx="6613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新建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2" name="CustomShape 13"/>
          <p:cNvSpPr/>
          <p:nvPr/>
        </p:nvSpPr>
        <p:spPr>
          <a:xfrm>
            <a:off x="223560" y="4370760"/>
            <a:ext cx="9147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在自助服务门户或</a:t>
            </a:r>
            <a:r>
              <a:rPr lang="zh-CN" altLang="en-US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其它平</a:t>
            </a: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台创建主工单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3" name="CustomShape 14"/>
          <p:cNvSpPr/>
          <p:nvPr/>
        </p:nvSpPr>
        <p:spPr>
          <a:xfrm>
            <a:off x="4401000" y="1709640"/>
            <a:ext cx="987480" cy="6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自动发送通知，确保及时通知到技术员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4" name="CustomShape 15"/>
          <p:cNvSpPr/>
          <p:nvPr/>
        </p:nvSpPr>
        <p:spPr>
          <a:xfrm>
            <a:off x="4396985" y="1518314"/>
            <a:ext cx="65520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通知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5" name="CustomShape 16"/>
          <p:cNvSpPr/>
          <p:nvPr/>
        </p:nvSpPr>
        <p:spPr>
          <a:xfrm>
            <a:off x="1071720" y="3359160"/>
            <a:ext cx="2984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ppleGothic"/>
              </a:rPr>
              <a:t>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6" name="CustomShape 17"/>
          <p:cNvSpPr/>
          <p:nvPr/>
        </p:nvSpPr>
        <p:spPr>
          <a:xfrm>
            <a:off x="2134080" y="2645640"/>
            <a:ext cx="2984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ppleGothic"/>
              </a:rPr>
              <a:t>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7" name="CustomShape 18"/>
          <p:cNvSpPr/>
          <p:nvPr/>
        </p:nvSpPr>
        <p:spPr>
          <a:xfrm>
            <a:off x="3143520" y="1938240"/>
            <a:ext cx="2984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ppleGothic"/>
              </a:rPr>
              <a:t>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8" name="CustomShape 19"/>
          <p:cNvSpPr/>
          <p:nvPr/>
        </p:nvSpPr>
        <p:spPr>
          <a:xfrm>
            <a:off x="5449320" y="3674880"/>
            <a:ext cx="2984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ppleGothic"/>
              </a:rPr>
              <a:t>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9" name="CustomShape 20"/>
          <p:cNvSpPr/>
          <p:nvPr/>
        </p:nvSpPr>
        <p:spPr>
          <a:xfrm>
            <a:off x="6945480" y="4138200"/>
            <a:ext cx="2984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ppleGothic"/>
              </a:rPr>
              <a:t>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0" name="CustomShape 21"/>
          <p:cNvSpPr/>
          <p:nvPr/>
        </p:nvSpPr>
        <p:spPr>
          <a:xfrm>
            <a:off x="1986785" y="3387420"/>
            <a:ext cx="91584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自动化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1" name="CustomShape 22"/>
          <p:cNvSpPr/>
          <p:nvPr/>
        </p:nvSpPr>
        <p:spPr>
          <a:xfrm>
            <a:off x="2000880" y="3562560"/>
            <a:ext cx="1262160" cy="11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使用业务规则，预置的工作流生</a:t>
            </a: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效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并且被指定优先级和指派匹配的技术员。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SLA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会确保工单按时被响应和处理或升级</a:t>
            </a:r>
            <a:endParaRPr lang="en-US" altLang="zh-CN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2" name="CustomShape 23"/>
          <p:cNvSpPr/>
          <p:nvPr/>
        </p:nvSpPr>
        <p:spPr>
          <a:xfrm>
            <a:off x="3270576" y="2903728"/>
            <a:ext cx="102996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依赖关系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3" name="CustomShape 24"/>
          <p:cNvSpPr/>
          <p:nvPr/>
        </p:nvSpPr>
        <p:spPr>
          <a:xfrm>
            <a:off x="5537034" y="2134747"/>
            <a:ext cx="58500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任务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4" name="CustomShape 25"/>
          <p:cNvSpPr/>
          <p:nvPr/>
        </p:nvSpPr>
        <p:spPr>
          <a:xfrm>
            <a:off x="3283200" y="3074760"/>
            <a:ext cx="854280" cy="14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工单间可以建立依赖关系，便于技术员在一个工单中处理所有相关事件</a:t>
            </a:r>
            <a:endParaRPr lang="en-US" altLang="zh-CN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5" name="CustomShape 26"/>
          <p:cNvSpPr/>
          <p:nvPr/>
        </p:nvSpPr>
        <p:spPr>
          <a:xfrm>
            <a:off x="5540399" y="2332080"/>
            <a:ext cx="909504" cy="69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任务帮助技术员了解此工单的所有工作列表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6" name="CustomShape 27"/>
          <p:cNvSpPr/>
          <p:nvPr/>
        </p:nvSpPr>
        <p:spPr>
          <a:xfrm>
            <a:off x="6709066" y="2587860"/>
            <a:ext cx="74664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关单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7" name="CustomShape 28"/>
          <p:cNvSpPr/>
          <p:nvPr/>
        </p:nvSpPr>
        <p:spPr>
          <a:xfrm>
            <a:off x="6704640" y="2780640"/>
            <a:ext cx="1192320" cy="8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工单的依赖关系可以确保当主工单关闭时，所有关联的子工单也会被自动关闭</a:t>
            </a:r>
            <a:endParaRPr lang="en-US" altLang="zh-CN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8" name="CustomShape 29"/>
          <p:cNvSpPr/>
          <p:nvPr/>
        </p:nvSpPr>
        <p:spPr>
          <a:xfrm rot="18970800">
            <a:off x="4239360" y="2278800"/>
            <a:ext cx="1063080" cy="1105200"/>
          </a:xfrm>
          <a:custGeom>
            <a:avLst/>
            <a:gdLst/>
            <a:ahLst/>
            <a:cxnLst/>
            <a:rect l="l" t="t" r="r" b="b"/>
            <a:pathLst>
              <a:path w="2316162" h="2259012">
                <a:moveTo>
                  <a:pt x="1160462" y="0"/>
                </a:moveTo>
                <a:lnTo>
                  <a:pt x="1198562" y="4762"/>
                </a:lnTo>
                <a:lnTo>
                  <a:pt x="1231900" y="15875"/>
                </a:lnTo>
                <a:lnTo>
                  <a:pt x="1262062" y="34925"/>
                </a:lnTo>
                <a:lnTo>
                  <a:pt x="1289050" y="60325"/>
                </a:lnTo>
                <a:lnTo>
                  <a:pt x="1308100" y="88900"/>
                </a:lnTo>
                <a:lnTo>
                  <a:pt x="1320800" y="122237"/>
                </a:lnTo>
                <a:lnTo>
                  <a:pt x="1323975" y="158750"/>
                </a:lnTo>
                <a:lnTo>
                  <a:pt x="1322387" y="177800"/>
                </a:lnTo>
                <a:lnTo>
                  <a:pt x="1317625" y="200025"/>
                </a:lnTo>
                <a:lnTo>
                  <a:pt x="1311275" y="222250"/>
                </a:lnTo>
                <a:lnTo>
                  <a:pt x="1304925" y="244475"/>
                </a:lnTo>
                <a:lnTo>
                  <a:pt x="1296987" y="265112"/>
                </a:lnTo>
                <a:lnTo>
                  <a:pt x="1290637" y="280987"/>
                </a:lnTo>
                <a:lnTo>
                  <a:pt x="1285875" y="290512"/>
                </a:lnTo>
                <a:lnTo>
                  <a:pt x="1282700" y="295275"/>
                </a:lnTo>
                <a:lnTo>
                  <a:pt x="1274762" y="322262"/>
                </a:lnTo>
                <a:lnTo>
                  <a:pt x="1274762" y="346075"/>
                </a:lnTo>
                <a:lnTo>
                  <a:pt x="1285875" y="366712"/>
                </a:lnTo>
                <a:lnTo>
                  <a:pt x="1300162" y="382587"/>
                </a:lnTo>
                <a:lnTo>
                  <a:pt x="1322387" y="392112"/>
                </a:lnTo>
                <a:lnTo>
                  <a:pt x="1350962" y="395287"/>
                </a:lnTo>
                <a:lnTo>
                  <a:pt x="1908175" y="395287"/>
                </a:lnTo>
                <a:lnTo>
                  <a:pt x="1911350" y="477837"/>
                </a:lnTo>
                <a:lnTo>
                  <a:pt x="1911350" y="485775"/>
                </a:lnTo>
                <a:lnTo>
                  <a:pt x="1911350" y="496887"/>
                </a:lnTo>
                <a:lnTo>
                  <a:pt x="1911350" y="506412"/>
                </a:lnTo>
                <a:cubicBezTo>
                  <a:pt x="1910292" y="649816"/>
                  <a:pt x="1909233" y="793221"/>
                  <a:pt x="1908175" y="936625"/>
                </a:cubicBezTo>
                <a:lnTo>
                  <a:pt x="1909762" y="962025"/>
                </a:lnTo>
                <a:lnTo>
                  <a:pt x="1917700" y="981075"/>
                </a:lnTo>
                <a:lnTo>
                  <a:pt x="1930400" y="995362"/>
                </a:lnTo>
                <a:lnTo>
                  <a:pt x="1946275" y="1006475"/>
                </a:lnTo>
                <a:lnTo>
                  <a:pt x="1965325" y="1011237"/>
                </a:lnTo>
                <a:lnTo>
                  <a:pt x="1985962" y="1009650"/>
                </a:lnTo>
                <a:lnTo>
                  <a:pt x="2011362" y="1003300"/>
                </a:lnTo>
                <a:lnTo>
                  <a:pt x="2016125" y="1001712"/>
                </a:lnTo>
                <a:lnTo>
                  <a:pt x="2027237" y="996950"/>
                </a:lnTo>
                <a:lnTo>
                  <a:pt x="2043112" y="990600"/>
                </a:lnTo>
                <a:lnTo>
                  <a:pt x="2063750" y="982662"/>
                </a:lnTo>
                <a:lnTo>
                  <a:pt x="2087562" y="976312"/>
                </a:lnTo>
                <a:lnTo>
                  <a:pt x="2109787" y="969962"/>
                </a:lnTo>
                <a:lnTo>
                  <a:pt x="2132012" y="965200"/>
                </a:lnTo>
                <a:lnTo>
                  <a:pt x="2151062" y="963612"/>
                </a:lnTo>
                <a:lnTo>
                  <a:pt x="2190750" y="968375"/>
                </a:lnTo>
                <a:lnTo>
                  <a:pt x="2224087" y="979487"/>
                </a:lnTo>
                <a:lnTo>
                  <a:pt x="2254250" y="998537"/>
                </a:lnTo>
                <a:lnTo>
                  <a:pt x="2281237" y="1022350"/>
                </a:lnTo>
                <a:lnTo>
                  <a:pt x="2298700" y="1052512"/>
                </a:lnTo>
                <a:lnTo>
                  <a:pt x="2311400" y="1085850"/>
                </a:lnTo>
                <a:lnTo>
                  <a:pt x="2316162" y="1120775"/>
                </a:lnTo>
                <a:lnTo>
                  <a:pt x="2311400" y="1158875"/>
                </a:lnTo>
                <a:lnTo>
                  <a:pt x="2298700" y="1192212"/>
                </a:lnTo>
                <a:lnTo>
                  <a:pt x="2281237" y="1220787"/>
                </a:lnTo>
                <a:lnTo>
                  <a:pt x="2254250" y="1246187"/>
                </a:lnTo>
                <a:lnTo>
                  <a:pt x="2224087" y="1265237"/>
                </a:lnTo>
                <a:lnTo>
                  <a:pt x="2190750" y="1276350"/>
                </a:lnTo>
                <a:lnTo>
                  <a:pt x="2151062" y="1281112"/>
                </a:lnTo>
                <a:lnTo>
                  <a:pt x="2132012" y="1279525"/>
                </a:lnTo>
                <a:lnTo>
                  <a:pt x="2109787" y="1274762"/>
                </a:lnTo>
                <a:lnTo>
                  <a:pt x="2087562" y="1268412"/>
                </a:lnTo>
                <a:lnTo>
                  <a:pt x="2063750" y="1260475"/>
                </a:lnTo>
                <a:lnTo>
                  <a:pt x="2043112" y="1254125"/>
                </a:lnTo>
                <a:lnTo>
                  <a:pt x="2027237" y="1247775"/>
                </a:lnTo>
                <a:lnTo>
                  <a:pt x="2016125" y="1243012"/>
                </a:lnTo>
                <a:lnTo>
                  <a:pt x="2011362" y="1241425"/>
                </a:lnTo>
                <a:lnTo>
                  <a:pt x="1985962" y="1235075"/>
                </a:lnTo>
                <a:lnTo>
                  <a:pt x="1965325" y="1233487"/>
                </a:lnTo>
                <a:lnTo>
                  <a:pt x="1946275" y="1238250"/>
                </a:lnTo>
                <a:lnTo>
                  <a:pt x="1930400" y="1247775"/>
                </a:lnTo>
                <a:lnTo>
                  <a:pt x="1917700" y="1263650"/>
                </a:lnTo>
                <a:lnTo>
                  <a:pt x="1909762" y="1282700"/>
                </a:lnTo>
                <a:lnTo>
                  <a:pt x="1908175" y="1306512"/>
                </a:lnTo>
                <a:cubicBezTo>
                  <a:pt x="1908518" y="1491530"/>
                  <a:pt x="1908860" y="1676547"/>
                  <a:pt x="1909203" y="1861565"/>
                </a:cubicBezTo>
                <a:lnTo>
                  <a:pt x="1358900" y="1862137"/>
                </a:lnTo>
                <a:lnTo>
                  <a:pt x="1331912" y="1866900"/>
                </a:lnTo>
                <a:lnTo>
                  <a:pt x="1309687" y="1878012"/>
                </a:lnTo>
                <a:lnTo>
                  <a:pt x="1293812" y="1892300"/>
                </a:lnTo>
                <a:lnTo>
                  <a:pt x="1285875" y="1912937"/>
                </a:lnTo>
                <a:lnTo>
                  <a:pt x="1282700" y="1936750"/>
                </a:lnTo>
                <a:lnTo>
                  <a:pt x="1292225" y="1963737"/>
                </a:lnTo>
                <a:lnTo>
                  <a:pt x="1293812" y="1968500"/>
                </a:lnTo>
                <a:lnTo>
                  <a:pt x="1298575" y="1978025"/>
                </a:lnTo>
                <a:lnTo>
                  <a:pt x="1304925" y="1993900"/>
                </a:lnTo>
                <a:lnTo>
                  <a:pt x="1312862" y="2014537"/>
                </a:lnTo>
                <a:lnTo>
                  <a:pt x="1320800" y="2035175"/>
                </a:lnTo>
                <a:lnTo>
                  <a:pt x="1327150" y="2058987"/>
                </a:lnTo>
                <a:lnTo>
                  <a:pt x="1331912" y="2081212"/>
                </a:lnTo>
                <a:lnTo>
                  <a:pt x="1333500" y="2098675"/>
                </a:lnTo>
                <a:lnTo>
                  <a:pt x="1328737" y="2136775"/>
                </a:lnTo>
                <a:lnTo>
                  <a:pt x="1316037" y="2170112"/>
                </a:lnTo>
                <a:lnTo>
                  <a:pt x="1298575" y="2198687"/>
                </a:lnTo>
                <a:lnTo>
                  <a:pt x="1271587" y="2222500"/>
                </a:lnTo>
                <a:lnTo>
                  <a:pt x="1241425" y="2243137"/>
                </a:lnTo>
                <a:lnTo>
                  <a:pt x="1208087" y="2254250"/>
                </a:lnTo>
                <a:lnTo>
                  <a:pt x="1168400" y="2259012"/>
                </a:lnTo>
                <a:lnTo>
                  <a:pt x="1131887" y="2254250"/>
                </a:lnTo>
                <a:lnTo>
                  <a:pt x="1096962" y="2243137"/>
                </a:lnTo>
                <a:lnTo>
                  <a:pt x="1066800" y="2222500"/>
                </a:lnTo>
                <a:lnTo>
                  <a:pt x="1041400" y="2198687"/>
                </a:lnTo>
                <a:lnTo>
                  <a:pt x="1022350" y="2170112"/>
                </a:lnTo>
                <a:lnTo>
                  <a:pt x="1009650" y="2136775"/>
                </a:lnTo>
                <a:lnTo>
                  <a:pt x="1004887" y="2098675"/>
                </a:lnTo>
                <a:lnTo>
                  <a:pt x="1006475" y="2081212"/>
                </a:lnTo>
                <a:lnTo>
                  <a:pt x="1011237" y="2058987"/>
                </a:lnTo>
                <a:lnTo>
                  <a:pt x="1019175" y="2035175"/>
                </a:lnTo>
                <a:lnTo>
                  <a:pt x="1027112" y="2014537"/>
                </a:lnTo>
                <a:lnTo>
                  <a:pt x="1033462" y="1993900"/>
                </a:lnTo>
                <a:lnTo>
                  <a:pt x="1039812" y="1978025"/>
                </a:lnTo>
                <a:lnTo>
                  <a:pt x="1044575" y="1968500"/>
                </a:lnTo>
                <a:lnTo>
                  <a:pt x="1046162" y="1963737"/>
                </a:lnTo>
                <a:lnTo>
                  <a:pt x="1054100" y="1936750"/>
                </a:lnTo>
                <a:lnTo>
                  <a:pt x="1054100" y="1912937"/>
                </a:lnTo>
                <a:lnTo>
                  <a:pt x="1046162" y="1892300"/>
                </a:lnTo>
                <a:lnTo>
                  <a:pt x="1030287" y="1878012"/>
                </a:lnTo>
                <a:lnTo>
                  <a:pt x="1006475" y="1866900"/>
                </a:lnTo>
                <a:lnTo>
                  <a:pt x="979487" y="1862137"/>
                </a:lnTo>
                <a:lnTo>
                  <a:pt x="409209" y="1862137"/>
                </a:lnTo>
                <a:lnTo>
                  <a:pt x="411984" y="1368423"/>
                </a:lnTo>
                <a:lnTo>
                  <a:pt x="409575" y="1368423"/>
                </a:lnTo>
                <a:lnTo>
                  <a:pt x="409575" y="1306513"/>
                </a:lnTo>
                <a:lnTo>
                  <a:pt x="406400" y="1284288"/>
                </a:lnTo>
                <a:lnTo>
                  <a:pt x="398463" y="1266825"/>
                </a:lnTo>
                <a:lnTo>
                  <a:pt x="382588" y="1254125"/>
                </a:lnTo>
                <a:lnTo>
                  <a:pt x="365125" y="1247775"/>
                </a:lnTo>
                <a:lnTo>
                  <a:pt x="344488" y="1246188"/>
                </a:lnTo>
                <a:lnTo>
                  <a:pt x="320675" y="1249363"/>
                </a:lnTo>
                <a:lnTo>
                  <a:pt x="295275" y="1257300"/>
                </a:lnTo>
                <a:lnTo>
                  <a:pt x="292100" y="1258888"/>
                </a:lnTo>
                <a:lnTo>
                  <a:pt x="282575" y="1262063"/>
                </a:lnTo>
                <a:lnTo>
                  <a:pt x="266700" y="1265238"/>
                </a:lnTo>
                <a:lnTo>
                  <a:pt x="249238" y="1270000"/>
                </a:lnTo>
                <a:lnTo>
                  <a:pt x="227013" y="1273175"/>
                </a:lnTo>
                <a:lnTo>
                  <a:pt x="204788" y="1277938"/>
                </a:lnTo>
                <a:lnTo>
                  <a:pt x="184150" y="1279525"/>
                </a:lnTo>
                <a:lnTo>
                  <a:pt x="165100" y="1281113"/>
                </a:lnTo>
                <a:lnTo>
                  <a:pt x="127000" y="1276350"/>
                </a:lnTo>
                <a:lnTo>
                  <a:pt x="92075" y="1265238"/>
                </a:lnTo>
                <a:lnTo>
                  <a:pt x="61913" y="1246188"/>
                </a:lnTo>
                <a:lnTo>
                  <a:pt x="36513" y="1220788"/>
                </a:lnTo>
                <a:lnTo>
                  <a:pt x="17463" y="1192213"/>
                </a:lnTo>
                <a:lnTo>
                  <a:pt x="4763" y="1158875"/>
                </a:lnTo>
                <a:lnTo>
                  <a:pt x="0" y="1122362"/>
                </a:lnTo>
                <a:lnTo>
                  <a:pt x="4763" y="1085850"/>
                </a:lnTo>
                <a:lnTo>
                  <a:pt x="17463" y="1052512"/>
                </a:lnTo>
                <a:lnTo>
                  <a:pt x="36513" y="1022350"/>
                </a:lnTo>
                <a:lnTo>
                  <a:pt x="61913" y="998537"/>
                </a:lnTo>
                <a:lnTo>
                  <a:pt x="92075" y="979487"/>
                </a:lnTo>
                <a:lnTo>
                  <a:pt x="127000" y="968375"/>
                </a:lnTo>
                <a:lnTo>
                  <a:pt x="165100" y="963612"/>
                </a:lnTo>
                <a:lnTo>
                  <a:pt x="184150" y="965200"/>
                </a:lnTo>
                <a:lnTo>
                  <a:pt x="206375" y="969962"/>
                </a:lnTo>
                <a:lnTo>
                  <a:pt x="230188" y="976312"/>
                </a:lnTo>
                <a:lnTo>
                  <a:pt x="252413" y="984250"/>
                </a:lnTo>
                <a:lnTo>
                  <a:pt x="273050" y="990600"/>
                </a:lnTo>
                <a:lnTo>
                  <a:pt x="290513" y="996950"/>
                </a:lnTo>
                <a:lnTo>
                  <a:pt x="301625" y="1001712"/>
                </a:lnTo>
                <a:lnTo>
                  <a:pt x="304800" y="1003300"/>
                </a:lnTo>
                <a:lnTo>
                  <a:pt x="333375" y="1011237"/>
                </a:lnTo>
                <a:lnTo>
                  <a:pt x="358775" y="1009650"/>
                </a:lnTo>
                <a:lnTo>
                  <a:pt x="379413" y="1001712"/>
                </a:lnTo>
                <a:lnTo>
                  <a:pt x="396875" y="987425"/>
                </a:lnTo>
                <a:lnTo>
                  <a:pt x="406400" y="965200"/>
                </a:lnTo>
                <a:lnTo>
                  <a:pt x="409575" y="936625"/>
                </a:lnTo>
                <a:lnTo>
                  <a:pt x="409575" y="402374"/>
                </a:lnTo>
                <a:lnTo>
                  <a:pt x="412616" y="402374"/>
                </a:lnTo>
                <a:lnTo>
                  <a:pt x="412616" y="395287"/>
                </a:lnTo>
                <a:lnTo>
                  <a:pt x="969962" y="395287"/>
                </a:lnTo>
                <a:lnTo>
                  <a:pt x="996950" y="392112"/>
                </a:lnTo>
                <a:lnTo>
                  <a:pt x="1020762" y="382587"/>
                </a:lnTo>
                <a:lnTo>
                  <a:pt x="1036637" y="366712"/>
                </a:lnTo>
                <a:lnTo>
                  <a:pt x="1044575" y="346075"/>
                </a:lnTo>
                <a:lnTo>
                  <a:pt x="1046162" y="322262"/>
                </a:lnTo>
                <a:lnTo>
                  <a:pt x="1038225" y="295275"/>
                </a:lnTo>
                <a:lnTo>
                  <a:pt x="1036637" y="290512"/>
                </a:lnTo>
                <a:lnTo>
                  <a:pt x="1031875" y="280987"/>
                </a:lnTo>
                <a:lnTo>
                  <a:pt x="1025525" y="265112"/>
                </a:lnTo>
                <a:lnTo>
                  <a:pt x="1016000" y="244475"/>
                </a:lnTo>
                <a:lnTo>
                  <a:pt x="1008062" y="222250"/>
                </a:lnTo>
                <a:lnTo>
                  <a:pt x="1001712" y="200025"/>
                </a:lnTo>
                <a:lnTo>
                  <a:pt x="996950" y="177800"/>
                </a:lnTo>
                <a:lnTo>
                  <a:pt x="995362" y="158750"/>
                </a:lnTo>
                <a:lnTo>
                  <a:pt x="1000125" y="122237"/>
                </a:lnTo>
                <a:lnTo>
                  <a:pt x="1011237" y="88900"/>
                </a:lnTo>
                <a:lnTo>
                  <a:pt x="1031875" y="60325"/>
                </a:lnTo>
                <a:lnTo>
                  <a:pt x="1057275" y="34925"/>
                </a:lnTo>
                <a:lnTo>
                  <a:pt x="1087437" y="15875"/>
                </a:lnTo>
                <a:lnTo>
                  <a:pt x="1122362" y="4762"/>
                </a:lnTo>
                <a:lnTo>
                  <a:pt x="116046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ustomShape 30"/>
          <p:cNvSpPr/>
          <p:nvPr/>
        </p:nvSpPr>
        <p:spPr>
          <a:xfrm>
            <a:off x="4604040" y="2678040"/>
            <a:ext cx="2984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ppleGothic"/>
              </a:rPr>
              <a:t>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30" name="图片 529"/>
          <p:cNvPicPr/>
          <p:nvPr/>
        </p:nvPicPr>
        <p:blipFill>
          <a:blip r:embed="rId3"/>
          <a:stretch/>
        </p:blipFill>
        <p:spPr>
          <a:xfrm>
            <a:off x="8247960" y="4901040"/>
            <a:ext cx="802800" cy="18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1279440" y="756360"/>
            <a:ext cx="605160" cy="577080"/>
          </a:xfrm>
          <a:prstGeom prst="ellipse">
            <a:avLst/>
          </a:prstGeom>
          <a:solidFill>
            <a:srgbClr val="49B1AB"/>
          </a:solidFill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2" name="CustomShape 2"/>
          <p:cNvSpPr/>
          <p:nvPr/>
        </p:nvSpPr>
        <p:spPr>
          <a:xfrm>
            <a:off x="1184040" y="2467080"/>
            <a:ext cx="1464480" cy="11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James Arnold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 desk manager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Manhattan Associates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33" name="Picture 4"/>
          <p:cNvPicPr/>
          <p:nvPr/>
        </p:nvPicPr>
        <p:blipFill>
          <a:blip r:embed="rId2"/>
          <a:stretch/>
        </p:blipFill>
        <p:spPr>
          <a:xfrm>
            <a:off x="1392120" y="896400"/>
            <a:ext cx="380160" cy="341280"/>
          </a:xfrm>
          <a:prstGeom prst="rect">
            <a:avLst/>
          </a:prstGeom>
          <a:ln>
            <a:noFill/>
          </a:ln>
        </p:spPr>
      </p:pic>
      <p:sp>
        <p:nvSpPr>
          <p:cNvPr id="534" name="CustomShape 3"/>
          <p:cNvSpPr/>
          <p:nvPr/>
        </p:nvSpPr>
        <p:spPr>
          <a:xfrm>
            <a:off x="636461" y="2060100"/>
            <a:ext cx="7710679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ServiceDesk Plus has been a great decision both functionally and financially.</a:t>
            </a:r>
          </a:p>
          <a:p>
            <a:r>
              <a:rPr lang="zh-CN" altLang="en-US" sz="16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无论从功能或是价格上来说，</a:t>
            </a:r>
            <a:r>
              <a:rPr lang="en-US" altLang="zh-CN" sz="16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Service </a:t>
            </a:r>
            <a:r>
              <a:rPr lang="en-US" altLang="zh-CN" sz="1600" spc="-1" dirty="0" err="1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DeskPlus</a:t>
            </a:r>
            <a:r>
              <a:rPr lang="zh-CN" altLang="en-US" sz="16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都是非常棒的选</a:t>
            </a:r>
            <a:r>
              <a:rPr lang="zh-CN" altLang="en-US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择</a:t>
            </a:r>
            <a:endParaRPr lang="en-US" altLang="zh-CN" sz="16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-2880" y="1064520"/>
            <a:ext cx="1261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5"/>
          <p:cNvSpPr/>
          <p:nvPr/>
        </p:nvSpPr>
        <p:spPr>
          <a:xfrm>
            <a:off x="6107040" y="1101960"/>
            <a:ext cx="3035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6"/>
          <p:cNvSpPr/>
          <p:nvPr/>
        </p:nvSpPr>
        <p:spPr>
          <a:xfrm>
            <a:off x="1888200" y="718920"/>
            <a:ext cx="400968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客户反馈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38" name="图片 537"/>
          <p:cNvPicPr/>
          <p:nvPr/>
        </p:nvPicPr>
        <p:blipFill>
          <a:blip r:embed="rId3"/>
          <a:stretch/>
        </p:blipFill>
        <p:spPr>
          <a:xfrm>
            <a:off x="7821720" y="4663440"/>
            <a:ext cx="1050840" cy="24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685800" y="343080"/>
            <a:ext cx="777060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100,000+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685800" y="1007789"/>
            <a:ext cx="77706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zh-CN" altLang="en-US" sz="20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1" name="CustomShape 3"/>
          <p:cNvSpPr/>
          <p:nvPr/>
        </p:nvSpPr>
        <p:spPr>
          <a:xfrm>
            <a:off x="685800" y="2972160"/>
            <a:ext cx="777060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186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2" name="CustomShape 4"/>
          <p:cNvSpPr/>
          <p:nvPr/>
        </p:nvSpPr>
        <p:spPr>
          <a:xfrm>
            <a:off x="685800" y="3583080"/>
            <a:ext cx="77706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zh-CN" altLang="en-US" sz="20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国家和地区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3" name="CustomShape 5"/>
          <p:cNvSpPr/>
          <p:nvPr/>
        </p:nvSpPr>
        <p:spPr>
          <a:xfrm>
            <a:off x="685800" y="1657800"/>
            <a:ext cx="777060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750,000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4" name="CustomShape 6"/>
          <p:cNvSpPr/>
          <p:nvPr/>
        </p:nvSpPr>
        <p:spPr>
          <a:xfrm>
            <a:off x="685800" y="2331474"/>
            <a:ext cx="77706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20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管理人员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5" name="CustomShape 7"/>
          <p:cNvSpPr/>
          <p:nvPr/>
        </p:nvSpPr>
        <p:spPr>
          <a:xfrm>
            <a:off x="4486320" y="4413600"/>
            <a:ext cx="358200" cy="358200"/>
          </a:xfrm>
          <a:custGeom>
            <a:avLst/>
            <a:gdLst/>
            <a:ahLst/>
            <a:cxnLst/>
            <a:rect l="l" t="t" r="r" b="b"/>
            <a:pathLst>
              <a:path w="17586" h="12763">
                <a:moveTo>
                  <a:pt x="1" y="1"/>
                </a:moveTo>
                <a:lnTo>
                  <a:pt x="1" y="12276"/>
                </a:lnTo>
                <a:lnTo>
                  <a:pt x="1" y="12276"/>
                </a:lnTo>
                <a:lnTo>
                  <a:pt x="1" y="12373"/>
                </a:lnTo>
                <a:lnTo>
                  <a:pt x="25" y="12471"/>
                </a:lnTo>
                <a:lnTo>
                  <a:pt x="74" y="12544"/>
                </a:lnTo>
                <a:lnTo>
                  <a:pt x="123" y="12617"/>
                </a:lnTo>
                <a:lnTo>
                  <a:pt x="196" y="12690"/>
                </a:lnTo>
                <a:lnTo>
                  <a:pt x="293" y="12714"/>
                </a:lnTo>
                <a:lnTo>
                  <a:pt x="366" y="12763"/>
                </a:lnTo>
                <a:lnTo>
                  <a:pt x="488" y="12763"/>
                </a:lnTo>
                <a:lnTo>
                  <a:pt x="17585" y="1276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8"/>
          <p:cNvSpPr/>
          <p:nvPr/>
        </p:nvSpPr>
        <p:spPr>
          <a:xfrm>
            <a:off x="4517280" y="4580280"/>
            <a:ext cx="61560" cy="147960"/>
          </a:xfrm>
          <a:custGeom>
            <a:avLst/>
            <a:gdLst/>
            <a:ahLst/>
            <a:cxnLst/>
            <a:rect l="l" t="t" r="r" b="b"/>
            <a:pathLst>
              <a:path w="3094" h="5310">
                <a:moveTo>
                  <a:pt x="3094" y="530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1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5309"/>
                </a:lnTo>
                <a:lnTo>
                  <a:pt x="3094" y="530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9"/>
          <p:cNvSpPr/>
          <p:nvPr/>
        </p:nvSpPr>
        <p:spPr>
          <a:xfrm>
            <a:off x="4770000" y="4580280"/>
            <a:ext cx="61560" cy="147960"/>
          </a:xfrm>
          <a:custGeom>
            <a:avLst/>
            <a:gdLst/>
            <a:ahLst/>
            <a:cxnLst/>
            <a:rect l="l" t="t" r="r" b="b"/>
            <a:pathLst>
              <a:path w="3094" h="5310">
                <a:moveTo>
                  <a:pt x="3094" y="530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0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5309"/>
                </a:lnTo>
                <a:lnTo>
                  <a:pt x="3094" y="530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10"/>
          <p:cNvSpPr/>
          <p:nvPr/>
        </p:nvSpPr>
        <p:spPr>
          <a:xfrm>
            <a:off x="4601520" y="4415400"/>
            <a:ext cx="61560" cy="312840"/>
          </a:xfrm>
          <a:custGeom>
            <a:avLst/>
            <a:gdLst/>
            <a:ahLst/>
            <a:cxnLst/>
            <a:rect l="l" t="t" r="r" b="b"/>
            <a:pathLst>
              <a:path w="3094" h="11156">
                <a:moveTo>
                  <a:pt x="3094" y="11155"/>
                </a:moveTo>
                <a:lnTo>
                  <a:pt x="3094" y="488"/>
                </a:lnTo>
                <a:lnTo>
                  <a:pt x="3094" y="488"/>
                </a:lnTo>
                <a:lnTo>
                  <a:pt x="3094" y="391"/>
                </a:lnTo>
                <a:lnTo>
                  <a:pt x="3070" y="293"/>
                </a:lnTo>
                <a:lnTo>
                  <a:pt x="3021" y="220"/>
                </a:lnTo>
                <a:lnTo>
                  <a:pt x="2948" y="147"/>
                </a:lnTo>
                <a:lnTo>
                  <a:pt x="2899" y="98"/>
                </a:lnTo>
                <a:lnTo>
                  <a:pt x="2802" y="50"/>
                </a:lnTo>
                <a:lnTo>
                  <a:pt x="2704" y="25"/>
                </a:lnTo>
                <a:lnTo>
                  <a:pt x="2607" y="1"/>
                </a:lnTo>
                <a:lnTo>
                  <a:pt x="488" y="1"/>
                </a:lnTo>
                <a:lnTo>
                  <a:pt x="488" y="1"/>
                </a:lnTo>
                <a:lnTo>
                  <a:pt x="391" y="25"/>
                </a:lnTo>
                <a:lnTo>
                  <a:pt x="293" y="50"/>
                </a:lnTo>
                <a:lnTo>
                  <a:pt x="220" y="98"/>
                </a:lnTo>
                <a:lnTo>
                  <a:pt x="147" y="147"/>
                </a:lnTo>
                <a:lnTo>
                  <a:pt x="74" y="220"/>
                </a:lnTo>
                <a:lnTo>
                  <a:pt x="50" y="293"/>
                </a:lnTo>
                <a:lnTo>
                  <a:pt x="1" y="391"/>
                </a:lnTo>
                <a:lnTo>
                  <a:pt x="1" y="488"/>
                </a:lnTo>
                <a:lnTo>
                  <a:pt x="1" y="11155"/>
                </a:lnTo>
                <a:lnTo>
                  <a:pt x="3094" y="11155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11"/>
          <p:cNvSpPr/>
          <p:nvPr/>
        </p:nvSpPr>
        <p:spPr>
          <a:xfrm>
            <a:off x="4685760" y="4495320"/>
            <a:ext cx="61560" cy="233280"/>
          </a:xfrm>
          <a:custGeom>
            <a:avLst/>
            <a:gdLst/>
            <a:ahLst/>
            <a:cxnLst/>
            <a:rect l="l" t="t" r="r" b="b"/>
            <a:pathLst>
              <a:path w="3094" h="8330">
                <a:moveTo>
                  <a:pt x="3094" y="832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1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8329"/>
                </a:lnTo>
                <a:lnTo>
                  <a:pt x="3094" y="832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0" name="图片 549"/>
          <p:cNvPicPr/>
          <p:nvPr/>
        </p:nvPicPr>
        <p:blipFill>
          <a:blip r:embed="rId2"/>
          <a:stretch/>
        </p:blipFill>
        <p:spPr>
          <a:xfrm>
            <a:off x="7822080" y="4771440"/>
            <a:ext cx="1050840" cy="24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81520" y="2337660"/>
            <a:ext cx="412164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CN" sz="16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6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帮助</a:t>
            </a:r>
            <a:r>
              <a:rPr lang="zh-CN" altLang="en-US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6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6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16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altLang="zh-CN" sz="16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116410" y="2669940"/>
            <a:ext cx="614772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ServiceDesk Plus</a:t>
            </a:r>
            <a:r>
              <a:rPr lang="zh-CN" alt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事件管理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919440" y="1938240"/>
            <a:ext cx="495288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93" name="Picture 6"/>
          <p:cNvPicPr/>
          <p:nvPr/>
        </p:nvPicPr>
        <p:blipFill>
          <a:blip r:embed="rId2"/>
          <a:srcRect b="13977"/>
          <a:stretch/>
        </p:blipFill>
        <p:spPr>
          <a:xfrm>
            <a:off x="1181520" y="3401640"/>
            <a:ext cx="592560" cy="509400"/>
          </a:xfrm>
          <a:prstGeom prst="rect">
            <a:avLst/>
          </a:prstGeom>
          <a:ln>
            <a:noFill/>
          </a:ln>
        </p:spPr>
      </p:pic>
      <p:pic>
        <p:nvPicPr>
          <p:cNvPr id="294" name="图片 293"/>
          <p:cNvPicPr/>
          <p:nvPr/>
        </p:nvPicPr>
        <p:blipFill>
          <a:blip r:embed="rId3"/>
          <a:stretch/>
        </p:blipFill>
        <p:spPr>
          <a:xfrm>
            <a:off x="7825680" y="4773240"/>
            <a:ext cx="1042560" cy="24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0" y="2073240"/>
            <a:ext cx="9147960" cy="1380960"/>
          </a:xfrm>
          <a:prstGeom prst="rect">
            <a:avLst/>
          </a:prstGeom>
          <a:gradFill>
            <a:gsLst>
              <a:gs pos="0">
                <a:srgbClr val="069F91">
                  <a:alpha val="85000"/>
                </a:srgbClr>
              </a:gs>
              <a:gs pos="100000">
                <a:srgbClr val="FFFFFF">
                  <a:alpha val="85000"/>
                </a:srgbClr>
              </a:gs>
            </a:gsLst>
            <a:lin ang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2" name="CustomShape 2"/>
          <p:cNvSpPr/>
          <p:nvPr/>
        </p:nvSpPr>
        <p:spPr>
          <a:xfrm>
            <a:off x="1704240" y="639720"/>
            <a:ext cx="7621560" cy="43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3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sz="3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ServiceDesk Plus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5216400" y="2258640"/>
            <a:ext cx="311112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0" u="sng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点击这里</a:t>
            </a:r>
            <a:r>
              <a:rPr lang="zh-CN" altLang="en-US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注册获取</a:t>
            </a:r>
            <a:r>
              <a:rPr lang="en-US" altLang="zh-CN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天免费试用</a:t>
            </a:r>
            <a:r>
              <a:rPr lang="en-US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4" name="Picture 3"/>
          <p:cNvPicPr/>
          <p:nvPr/>
        </p:nvPicPr>
        <p:blipFill>
          <a:blip r:embed="rId3"/>
          <a:srcRect b="27978"/>
          <a:stretch/>
        </p:blipFill>
        <p:spPr>
          <a:xfrm>
            <a:off x="1077480" y="680040"/>
            <a:ext cx="585720" cy="421200"/>
          </a:xfrm>
          <a:prstGeom prst="rect">
            <a:avLst/>
          </a:prstGeom>
          <a:ln>
            <a:noFill/>
          </a:ln>
        </p:spPr>
      </p:pic>
      <p:sp>
        <p:nvSpPr>
          <p:cNvPr id="555" name="CustomShape 4"/>
          <p:cNvSpPr/>
          <p:nvPr/>
        </p:nvSpPr>
        <p:spPr>
          <a:xfrm>
            <a:off x="1008360" y="2598120"/>
            <a:ext cx="212724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20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感谢您的关注！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6" name="CustomShape 5"/>
          <p:cNvSpPr/>
          <p:nvPr/>
        </p:nvSpPr>
        <p:spPr>
          <a:xfrm>
            <a:off x="169920" y="4577040"/>
            <a:ext cx="352584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如您有任何疑问，欢迎发送邮件到：</a:t>
            </a:r>
            <a:r>
              <a:rPr lang="en-US" altLang="zh-CN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mes</a:t>
            </a:r>
            <a:r>
              <a:rPr lang="en-US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zohocorp</a:t>
            </a:r>
            <a:r>
              <a:rPr lang="en-US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.com.cn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7" name="图片 556"/>
          <p:cNvPicPr/>
          <p:nvPr/>
        </p:nvPicPr>
        <p:blipFill>
          <a:blip r:embed="rId4"/>
          <a:stretch/>
        </p:blipFill>
        <p:spPr>
          <a:xfrm>
            <a:off x="7822080" y="4771440"/>
            <a:ext cx="1050840" cy="24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5601600" y="2573640"/>
            <a:ext cx="1078200" cy="1078200"/>
          </a:xfrm>
          <a:prstGeom prst="ellipse">
            <a:avLst/>
          </a:prstGeom>
          <a:solidFill>
            <a:srgbClr val="F7EC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578880" y="3319920"/>
            <a:ext cx="1078200" cy="1078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"/>
          <p:cNvSpPr/>
          <p:nvPr/>
        </p:nvSpPr>
        <p:spPr>
          <a:xfrm>
            <a:off x="1862280" y="3319920"/>
            <a:ext cx="1078200" cy="1078200"/>
          </a:xfrm>
          <a:prstGeom prst="ellipse">
            <a:avLst/>
          </a:prstGeom>
          <a:solidFill>
            <a:srgbClr val="F7EC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4"/>
          <p:cNvSpPr/>
          <p:nvPr/>
        </p:nvSpPr>
        <p:spPr>
          <a:xfrm>
            <a:off x="1216440" y="2190600"/>
            <a:ext cx="1078200" cy="107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"/>
          <p:cNvSpPr/>
          <p:nvPr/>
        </p:nvSpPr>
        <p:spPr>
          <a:xfrm>
            <a:off x="6967080" y="3859920"/>
            <a:ext cx="1078200" cy="107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6"/>
          <p:cNvSpPr/>
          <p:nvPr/>
        </p:nvSpPr>
        <p:spPr>
          <a:xfrm>
            <a:off x="6945840" y="1265760"/>
            <a:ext cx="1078200" cy="107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7"/>
          <p:cNvSpPr/>
          <p:nvPr/>
        </p:nvSpPr>
        <p:spPr>
          <a:xfrm>
            <a:off x="6967080" y="2573640"/>
            <a:ext cx="1078200" cy="1078200"/>
          </a:xfrm>
          <a:prstGeom prst="ellipse">
            <a:avLst/>
          </a:prstGeom>
          <a:solidFill>
            <a:srgbClr val="F7EC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attrocento Sans"/>
                <a:ea typeface="Quattrocento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2" name="CustomShape 8"/>
          <p:cNvSpPr/>
          <p:nvPr/>
        </p:nvSpPr>
        <p:spPr>
          <a:xfrm>
            <a:off x="4224960" y="2573640"/>
            <a:ext cx="1078200" cy="1078200"/>
          </a:xfrm>
          <a:prstGeom prst="ellipse">
            <a:avLst/>
          </a:prstGeom>
          <a:solidFill>
            <a:srgbClr val="F7EC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"/>
          <p:cNvSpPr/>
          <p:nvPr/>
        </p:nvSpPr>
        <p:spPr>
          <a:xfrm>
            <a:off x="1784160" y="685800"/>
            <a:ext cx="3876480" cy="43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US" altLang="zh-CN" sz="24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Zylker</a:t>
            </a:r>
            <a:r>
              <a:rPr lang="zh-CN" altLang="en-US" sz="24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的使用案例</a:t>
            </a:r>
            <a:endParaRPr lang="en-US" altLang="zh-CN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4" name="CustomShape 10"/>
          <p:cNvSpPr/>
          <p:nvPr/>
        </p:nvSpPr>
        <p:spPr>
          <a:xfrm>
            <a:off x="1216440" y="954720"/>
            <a:ext cx="152280" cy="1522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1"/>
          <p:cNvSpPr/>
          <p:nvPr/>
        </p:nvSpPr>
        <p:spPr>
          <a:xfrm>
            <a:off x="1432440" y="748800"/>
            <a:ext cx="142200" cy="14220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2"/>
          <p:cNvSpPr/>
          <p:nvPr/>
        </p:nvSpPr>
        <p:spPr>
          <a:xfrm>
            <a:off x="1272960" y="804240"/>
            <a:ext cx="246600" cy="24660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3"/>
          <p:cNvSpPr/>
          <p:nvPr/>
        </p:nvSpPr>
        <p:spPr>
          <a:xfrm>
            <a:off x="1397520" y="848880"/>
            <a:ext cx="39240" cy="392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14"/>
          <p:cNvSpPr/>
          <p:nvPr/>
        </p:nvSpPr>
        <p:spPr>
          <a:xfrm>
            <a:off x="3920400" y="1836720"/>
            <a:ext cx="360" cy="21146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09" name="Picture 34"/>
          <p:cNvPicPr/>
          <p:nvPr/>
        </p:nvPicPr>
        <p:blipFill>
          <a:blip r:embed="rId2"/>
          <a:srcRect l="61" r="61"/>
          <a:stretch/>
        </p:blipFill>
        <p:spPr>
          <a:xfrm>
            <a:off x="2049120" y="3490920"/>
            <a:ext cx="718200" cy="718200"/>
          </a:xfrm>
          <a:prstGeom prst="rect">
            <a:avLst/>
          </a:prstGeom>
          <a:ln>
            <a:noFill/>
          </a:ln>
        </p:spPr>
      </p:pic>
      <p:sp>
        <p:nvSpPr>
          <p:cNvPr id="310" name="CustomShape 15"/>
          <p:cNvSpPr/>
          <p:nvPr/>
        </p:nvSpPr>
        <p:spPr>
          <a:xfrm>
            <a:off x="685800" y="4468535"/>
            <a:ext cx="86040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WENDY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人力资源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1" name="CustomShape 16"/>
          <p:cNvSpPr/>
          <p:nvPr/>
        </p:nvSpPr>
        <p:spPr>
          <a:xfrm>
            <a:off x="1200780" y="1829476"/>
            <a:ext cx="110952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人事经理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2" name="CustomShape 17"/>
          <p:cNvSpPr/>
          <p:nvPr/>
        </p:nvSpPr>
        <p:spPr>
          <a:xfrm>
            <a:off x="1951920" y="4469616"/>
            <a:ext cx="91260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JOHN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终端用户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3" name="CustomShape 18"/>
          <p:cNvSpPr/>
          <p:nvPr/>
        </p:nvSpPr>
        <p:spPr>
          <a:xfrm>
            <a:off x="196200" y="1448640"/>
            <a:ext cx="135720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4" name="CustomShape 19"/>
          <p:cNvSpPr/>
          <p:nvPr/>
        </p:nvSpPr>
        <p:spPr>
          <a:xfrm>
            <a:off x="4461480" y="1397160"/>
            <a:ext cx="96300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</a:t>
            </a:r>
            <a:r>
              <a:rPr lang="zh-CN" altLang="en-US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工程师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5" name="CustomShape 20"/>
          <p:cNvSpPr/>
          <p:nvPr/>
        </p:nvSpPr>
        <p:spPr>
          <a:xfrm>
            <a:off x="4382640" y="3711600"/>
            <a:ext cx="7956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MARCUS</a:t>
            </a:r>
          </a:p>
          <a:p>
            <a:pPr algn="ctr">
              <a:lnSpc>
                <a:spcPct val="100000"/>
              </a:lnSpc>
            </a:pP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信息总监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16" name="Picture 59"/>
          <p:cNvPicPr/>
          <p:nvPr/>
        </p:nvPicPr>
        <p:blipFill>
          <a:blip r:embed="rId3"/>
          <a:stretch/>
        </p:blipFill>
        <p:spPr>
          <a:xfrm>
            <a:off x="5797440" y="2757960"/>
            <a:ext cx="718200" cy="718200"/>
          </a:xfrm>
          <a:prstGeom prst="rect">
            <a:avLst/>
          </a:prstGeom>
          <a:ln>
            <a:noFill/>
          </a:ln>
        </p:spPr>
      </p:pic>
      <p:pic>
        <p:nvPicPr>
          <p:cNvPr id="317" name="Picture 60"/>
          <p:cNvPicPr/>
          <p:nvPr/>
        </p:nvPicPr>
        <p:blipFill>
          <a:blip r:embed="rId4"/>
          <a:stretch/>
        </p:blipFill>
        <p:spPr>
          <a:xfrm>
            <a:off x="7160760" y="4052880"/>
            <a:ext cx="718200" cy="718200"/>
          </a:xfrm>
          <a:prstGeom prst="rect">
            <a:avLst/>
          </a:prstGeom>
          <a:ln>
            <a:noFill/>
          </a:ln>
        </p:spPr>
      </p:pic>
      <p:pic>
        <p:nvPicPr>
          <p:cNvPr id="318" name="Picture 61"/>
          <p:cNvPicPr/>
          <p:nvPr/>
        </p:nvPicPr>
        <p:blipFill>
          <a:blip r:embed="rId5"/>
          <a:stretch/>
        </p:blipFill>
        <p:spPr>
          <a:xfrm>
            <a:off x="7147080" y="2755440"/>
            <a:ext cx="718200" cy="718200"/>
          </a:xfrm>
          <a:prstGeom prst="rect">
            <a:avLst/>
          </a:prstGeom>
          <a:ln>
            <a:noFill/>
          </a:ln>
        </p:spPr>
      </p:pic>
      <p:pic>
        <p:nvPicPr>
          <p:cNvPr id="319" name="Picture 62"/>
          <p:cNvPicPr/>
          <p:nvPr/>
        </p:nvPicPr>
        <p:blipFill>
          <a:blip r:embed="rId6"/>
          <a:stretch/>
        </p:blipFill>
        <p:spPr>
          <a:xfrm>
            <a:off x="7120080" y="1436400"/>
            <a:ext cx="718200" cy="718200"/>
          </a:xfrm>
          <a:prstGeom prst="rect">
            <a:avLst/>
          </a:prstGeom>
          <a:ln>
            <a:noFill/>
          </a:ln>
        </p:spPr>
      </p:pic>
      <p:sp>
        <p:nvSpPr>
          <p:cNvPr id="320" name="CustomShape 21"/>
          <p:cNvSpPr/>
          <p:nvPr/>
        </p:nvSpPr>
        <p:spPr>
          <a:xfrm>
            <a:off x="7961760" y="1482120"/>
            <a:ext cx="9752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SCOTT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1" name="CustomShape 22"/>
          <p:cNvSpPr/>
          <p:nvPr/>
        </p:nvSpPr>
        <p:spPr>
          <a:xfrm>
            <a:off x="8012160" y="2946960"/>
            <a:ext cx="934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JASON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2" name="CustomShape 23"/>
          <p:cNvSpPr/>
          <p:nvPr/>
        </p:nvSpPr>
        <p:spPr>
          <a:xfrm>
            <a:off x="7988400" y="4228560"/>
            <a:ext cx="9752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3" name="CustomShape 24"/>
          <p:cNvSpPr/>
          <p:nvPr/>
        </p:nvSpPr>
        <p:spPr>
          <a:xfrm>
            <a:off x="5640120" y="3711600"/>
            <a:ext cx="117360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服务经理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24" name="Picture 42"/>
          <p:cNvPicPr/>
          <p:nvPr/>
        </p:nvPicPr>
        <p:blipFill>
          <a:blip r:embed="rId7"/>
          <a:stretch/>
        </p:blipFill>
        <p:spPr>
          <a:xfrm>
            <a:off x="1411560" y="2365200"/>
            <a:ext cx="718200" cy="718200"/>
          </a:xfrm>
          <a:prstGeom prst="rect">
            <a:avLst/>
          </a:prstGeom>
          <a:ln>
            <a:noFill/>
          </a:ln>
        </p:spPr>
      </p:pic>
      <p:pic>
        <p:nvPicPr>
          <p:cNvPr id="325" name="Picture 43"/>
          <p:cNvPicPr/>
          <p:nvPr/>
        </p:nvPicPr>
        <p:blipFill>
          <a:blip r:embed="rId8"/>
          <a:stretch/>
        </p:blipFill>
        <p:spPr>
          <a:xfrm>
            <a:off x="767520" y="3497400"/>
            <a:ext cx="718200" cy="718200"/>
          </a:xfrm>
          <a:prstGeom prst="rect">
            <a:avLst/>
          </a:prstGeom>
          <a:ln w="28440">
            <a:noFill/>
          </a:ln>
        </p:spPr>
      </p:pic>
      <p:pic>
        <p:nvPicPr>
          <p:cNvPr id="326" name="Picture 44"/>
          <p:cNvPicPr/>
          <p:nvPr/>
        </p:nvPicPr>
        <p:blipFill>
          <a:blip r:embed="rId9"/>
          <a:stretch/>
        </p:blipFill>
        <p:spPr>
          <a:xfrm>
            <a:off x="4431600" y="2764440"/>
            <a:ext cx="718200" cy="718200"/>
          </a:xfrm>
          <a:prstGeom prst="rect">
            <a:avLst/>
          </a:prstGeom>
          <a:ln>
            <a:noFill/>
          </a:ln>
        </p:spPr>
      </p:pic>
      <p:pic>
        <p:nvPicPr>
          <p:cNvPr id="327" name="图片 326"/>
          <p:cNvPicPr/>
          <p:nvPr/>
        </p:nvPicPr>
        <p:blipFill>
          <a:blip r:embed="rId10"/>
          <a:stretch/>
        </p:blipFill>
        <p:spPr>
          <a:xfrm>
            <a:off x="8259840" y="4901040"/>
            <a:ext cx="802440" cy="18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134000" y="2291040"/>
            <a:ext cx="542160" cy="5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"/>
          <p:cNvSpPr/>
          <p:nvPr/>
        </p:nvSpPr>
        <p:spPr>
          <a:xfrm>
            <a:off x="2039989" y="3101400"/>
            <a:ext cx="48520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ServiceDesk Plus</a:t>
            </a:r>
            <a:r>
              <a:rPr lang="zh-CN" altLang="en-US" sz="140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中的事件管理</a:t>
            </a:r>
            <a:endParaRPr lang="en-US" sz="1800" strike="noStrike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30" name="Picture 6"/>
          <p:cNvPicPr/>
          <p:nvPr/>
        </p:nvPicPr>
        <p:blipFill>
          <a:blip r:embed="rId2"/>
          <a:srcRect b="13977"/>
          <a:stretch/>
        </p:blipFill>
        <p:spPr>
          <a:xfrm>
            <a:off x="1366560" y="2339280"/>
            <a:ext cx="527400" cy="453600"/>
          </a:xfrm>
          <a:prstGeom prst="rect">
            <a:avLst/>
          </a:prstGeom>
          <a:ln>
            <a:noFill/>
          </a:ln>
        </p:spPr>
      </p:pic>
      <p:sp>
        <p:nvSpPr>
          <p:cNvPr id="331" name="CustomShape 3"/>
          <p:cNvSpPr/>
          <p:nvPr/>
        </p:nvSpPr>
        <p:spPr>
          <a:xfrm>
            <a:off x="2039989" y="2484360"/>
            <a:ext cx="6992176" cy="617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Zylker </a:t>
            </a:r>
            <a:r>
              <a:rPr lang="zh-CN" alt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endParaRPr lang="en-US" altLang="zh-CN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升级</a:t>
            </a:r>
            <a:r>
              <a:rPr lang="zh-CN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系统到</a:t>
            </a:r>
            <a:r>
              <a:rPr lang="en-US" altLang="zh-C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Windows10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2" name="图片 331"/>
          <p:cNvPicPr/>
          <p:nvPr/>
        </p:nvPicPr>
        <p:blipFill>
          <a:blip r:embed="rId3"/>
          <a:stretch/>
        </p:blipFill>
        <p:spPr>
          <a:xfrm>
            <a:off x="7827120" y="4773240"/>
            <a:ext cx="1045800" cy="24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31"/>
          <p:cNvPicPr/>
          <p:nvPr/>
        </p:nvPicPr>
        <p:blipFill>
          <a:blip r:embed="rId2"/>
          <a:stretch/>
        </p:blipFill>
        <p:spPr>
          <a:xfrm>
            <a:off x="7119000" y="2298240"/>
            <a:ext cx="864000" cy="864000"/>
          </a:xfrm>
          <a:prstGeom prst="rect">
            <a:avLst/>
          </a:prstGeom>
          <a:ln>
            <a:noFill/>
          </a:ln>
        </p:spPr>
      </p:pic>
      <p:pic>
        <p:nvPicPr>
          <p:cNvPr id="334" name="Picture 30"/>
          <p:cNvPicPr/>
          <p:nvPr/>
        </p:nvPicPr>
        <p:blipFill>
          <a:blip r:embed="rId3"/>
          <a:stretch/>
        </p:blipFill>
        <p:spPr>
          <a:xfrm>
            <a:off x="453960" y="2276640"/>
            <a:ext cx="880200" cy="880200"/>
          </a:xfrm>
          <a:prstGeom prst="rect">
            <a:avLst/>
          </a:prstGeom>
          <a:ln>
            <a:noFill/>
          </a:ln>
        </p:spPr>
      </p:pic>
      <p:pic>
        <p:nvPicPr>
          <p:cNvPr id="335" name="Picture 29"/>
          <p:cNvPicPr/>
          <p:nvPr/>
        </p:nvPicPr>
        <p:blipFill>
          <a:blip r:embed="rId4"/>
          <a:stretch/>
        </p:blipFill>
        <p:spPr>
          <a:xfrm>
            <a:off x="3902760" y="3098160"/>
            <a:ext cx="791280" cy="791280"/>
          </a:xfrm>
          <a:prstGeom prst="rect">
            <a:avLst/>
          </a:prstGeom>
          <a:ln>
            <a:noFill/>
          </a:ln>
        </p:spPr>
      </p:pic>
      <p:sp>
        <p:nvSpPr>
          <p:cNvPr id="336" name="CustomShape 1"/>
          <p:cNvSpPr/>
          <p:nvPr/>
        </p:nvSpPr>
        <p:spPr>
          <a:xfrm>
            <a:off x="1746720" y="678240"/>
            <a:ext cx="4576320" cy="4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Zylker </a:t>
            </a:r>
            <a:r>
              <a:rPr lang="zh-CN" altLang="en-US" sz="24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公司遇到了麻烦</a:t>
            </a:r>
            <a:r>
              <a:rPr lang="en-US" sz="24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!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40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无法合理处理工单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216440" y="954720"/>
            <a:ext cx="152280" cy="1522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3"/>
          <p:cNvSpPr/>
          <p:nvPr/>
        </p:nvSpPr>
        <p:spPr>
          <a:xfrm>
            <a:off x="1432440" y="748800"/>
            <a:ext cx="142200" cy="14220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4"/>
          <p:cNvSpPr/>
          <p:nvPr/>
        </p:nvSpPr>
        <p:spPr>
          <a:xfrm>
            <a:off x="1272960" y="804240"/>
            <a:ext cx="246600" cy="24660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5"/>
          <p:cNvSpPr/>
          <p:nvPr/>
        </p:nvSpPr>
        <p:spPr>
          <a:xfrm>
            <a:off x="1397520" y="848880"/>
            <a:ext cx="39240" cy="392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6"/>
          <p:cNvSpPr/>
          <p:nvPr/>
        </p:nvSpPr>
        <p:spPr>
          <a:xfrm rot="20326200">
            <a:off x="1606320" y="1773360"/>
            <a:ext cx="1606680" cy="2456280"/>
          </a:xfrm>
          <a:prstGeom prst="arc">
            <a:avLst>
              <a:gd name="adj1" fmla="val 15043108"/>
              <a:gd name="adj2" fmla="val 97136"/>
            </a:avLst>
          </a:prstGeom>
          <a:noFill/>
          <a:ln>
            <a:solidFill>
              <a:schemeClr val="tx2">
                <a:lumMod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2" name="CustomShape 7"/>
          <p:cNvSpPr/>
          <p:nvPr/>
        </p:nvSpPr>
        <p:spPr>
          <a:xfrm>
            <a:off x="3567600" y="1287360"/>
            <a:ext cx="1415520" cy="3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AppleGothic"/>
              </a:rPr>
              <a:t>IT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AppleGothic"/>
              </a:rPr>
              <a:t>工作组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3" name="CustomShape 8"/>
          <p:cNvSpPr/>
          <p:nvPr/>
        </p:nvSpPr>
        <p:spPr>
          <a:xfrm>
            <a:off x="74880" y="3262680"/>
            <a:ext cx="1800000" cy="237600"/>
          </a:xfrm>
          <a:prstGeom prst="rect">
            <a:avLst/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旧金山地区技术支持，</a:t>
            </a: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4" name="CustomShape 9"/>
          <p:cNvSpPr/>
          <p:nvPr/>
        </p:nvSpPr>
        <p:spPr>
          <a:xfrm>
            <a:off x="3528720" y="4123800"/>
            <a:ext cx="1720440" cy="237240"/>
          </a:xfrm>
          <a:prstGeom prst="rect">
            <a:avLst/>
          </a:prstGeom>
          <a:solidFill>
            <a:srgbClr val="EFD9B0">
              <a:alpha val="4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洛杉矶地区技术支持，</a:t>
            </a: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Jason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5" name="CustomShape 10"/>
          <p:cNvSpPr/>
          <p:nvPr/>
        </p:nvSpPr>
        <p:spPr>
          <a:xfrm rot="21447600">
            <a:off x="1524960" y="2521440"/>
            <a:ext cx="1442520" cy="695160"/>
          </a:xfrm>
          <a:prstGeom prst="wedgeEllipseCallout">
            <a:avLst>
              <a:gd name="adj1" fmla="val -69134"/>
              <a:gd name="adj2" fmla="val -54103"/>
            </a:avLst>
          </a:prstGeom>
          <a:solidFill>
            <a:schemeClr val="accent4">
              <a:alpha val="5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我不确定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个端口的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KVM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交换机是可兼容的！</a:t>
            </a:r>
            <a:endParaRPr lang="en-US" altLang="zh-CN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6" name="CustomShape 11"/>
          <p:cNvSpPr/>
          <p:nvPr/>
        </p:nvSpPr>
        <p:spPr>
          <a:xfrm rot="21344400">
            <a:off x="72360" y="1344240"/>
            <a:ext cx="1353960" cy="632880"/>
          </a:xfrm>
          <a:prstGeom prst="wedgeEllipseCallout">
            <a:avLst>
              <a:gd name="adj1" fmla="val 6171"/>
              <a:gd name="adj2" fmla="val 92264"/>
            </a:avLst>
          </a:prstGeom>
          <a:solidFill>
            <a:schemeClr val="accent4">
              <a:alpha val="47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有些键盘和鼠标总是出问题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7" name="CustomShape 12"/>
          <p:cNvSpPr/>
          <p:nvPr/>
        </p:nvSpPr>
        <p:spPr>
          <a:xfrm rot="21357000">
            <a:off x="3274496" y="1693801"/>
            <a:ext cx="2057939" cy="848880"/>
          </a:xfrm>
          <a:prstGeom prst="wedgeEllipseCallout">
            <a:avLst>
              <a:gd name="adj1" fmla="val -2764"/>
              <a:gd name="adj2" fmla="val 113945"/>
            </a:avLst>
          </a:prstGeom>
          <a:solidFill>
            <a:schemeClr val="accent4">
              <a:alpha val="47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我居然被投诉了！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显然那些内存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500MB</a:t>
            </a: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的笔</a:t>
            </a:r>
            <a:r>
              <a:rPr lang="zh-CN" altLang="en-US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记本根</a:t>
            </a: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本就没有接收到信息</a:t>
            </a:r>
            <a:endParaRPr lang="en-US" altLang="zh-CN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8" name="CustomShape 13"/>
          <p:cNvSpPr/>
          <p:nvPr/>
        </p:nvSpPr>
        <p:spPr>
          <a:xfrm rot="361800">
            <a:off x="4874400" y="2626200"/>
            <a:ext cx="1158480" cy="469440"/>
          </a:xfrm>
          <a:prstGeom prst="wedgeEllipseCallout">
            <a:avLst>
              <a:gd name="adj1" fmla="val -65732"/>
              <a:gd name="adj2" fmla="val 118237"/>
            </a:avLst>
          </a:prstGeom>
          <a:solidFill>
            <a:schemeClr val="accent4">
              <a:alpha val="47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VPN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断开连接！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9" name="CustomShape 14"/>
          <p:cNvSpPr/>
          <p:nvPr/>
        </p:nvSpPr>
        <p:spPr>
          <a:xfrm>
            <a:off x="6870600" y="3346200"/>
            <a:ext cx="1534680" cy="234720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集团技术支持，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Scott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0" name="CustomShape 15"/>
          <p:cNvSpPr/>
          <p:nvPr/>
        </p:nvSpPr>
        <p:spPr>
          <a:xfrm>
            <a:off x="7845480" y="1925640"/>
            <a:ext cx="1262160" cy="640440"/>
          </a:xfrm>
          <a:prstGeom prst="wedgeEllipseCallout">
            <a:avLst>
              <a:gd name="adj1" fmla="val -45576"/>
              <a:gd name="adj2" fmla="val 46270"/>
            </a:avLst>
          </a:prstGeom>
          <a:solidFill>
            <a:schemeClr val="accent4">
              <a:alpha val="47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防火墙和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DLP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软件在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系统上无法运行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1" name="CustomShape 16"/>
          <p:cNvSpPr/>
          <p:nvPr/>
        </p:nvSpPr>
        <p:spPr>
          <a:xfrm>
            <a:off x="5985294" y="1487880"/>
            <a:ext cx="1201386" cy="405720"/>
          </a:xfrm>
          <a:prstGeom prst="wedgeEllipseCallout">
            <a:avLst>
              <a:gd name="adj1" fmla="val 57044"/>
              <a:gd name="adj2" fmla="val 181132"/>
            </a:avLst>
          </a:prstGeom>
          <a:solidFill>
            <a:schemeClr val="accent4">
              <a:alpha val="47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VPN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断开连接</a:t>
            </a: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!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2" name="CustomShape 17"/>
          <p:cNvSpPr/>
          <p:nvPr/>
        </p:nvSpPr>
        <p:spPr>
          <a:xfrm rot="2497800">
            <a:off x="5265360" y="1391760"/>
            <a:ext cx="1606680" cy="2456280"/>
          </a:xfrm>
          <a:prstGeom prst="arc">
            <a:avLst>
              <a:gd name="adj1" fmla="val 20039398"/>
              <a:gd name="adj2" fmla="val 5614142"/>
            </a:avLst>
          </a:prstGeom>
          <a:noFill/>
          <a:ln>
            <a:solidFill>
              <a:schemeClr val="tx2">
                <a:lumMod val="90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3" name="CustomShape 18"/>
          <p:cNvSpPr/>
          <p:nvPr/>
        </p:nvSpPr>
        <p:spPr>
          <a:xfrm>
            <a:off x="7487280" y="1168920"/>
            <a:ext cx="959760" cy="388080"/>
          </a:xfrm>
          <a:prstGeom prst="wedgeEllipseCallout">
            <a:avLst>
              <a:gd name="adj1" fmla="val -31074"/>
              <a:gd name="adj2" fmla="val 250427"/>
            </a:avLst>
          </a:prstGeom>
          <a:solidFill>
            <a:schemeClr val="accent4">
              <a:alpha val="5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工单越来越多！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54" name="图片 353"/>
          <p:cNvPicPr/>
          <p:nvPr/>
        </p:nvPicPr>
        <p:blipFill>
          <a:blip r:embed="rId5"/>
          <a:stretch/>
        </p:blipFill>
        <p:spPr>
          <a:xfrm>
            <a:off x="8156520" y="4809600"/>
            <a:ext cx="931320" cy="21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4"/>
          <p:cNvSpPr/>
          <p:nvPr/>
        </p:nvSpPr>
        <p:spPr>
          <a:xfrm flipV="1">
            <a:off x="7912440" y="3332520"/>
            <a:ext cx="360" cy="77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2">
                <a:lumMod val="20000"/>
                <a:lumOff val="8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" name="CustomShape 1"/>
          <p:cNvSpPr/>
          <p:nvPr/>
        </p:nvSpPr>
        <p:spPr>
          <a:xfrm>
            <a:off x="802080" y="1353600"/>
            <a:ext cx="2735640" cy="102312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STEP 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Catrin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将不同地点下升级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的工单分别            </a:t>
            </a:r>
            <a:endParaRPr lang="en-US" altLang="zh-CN" sz="9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</a:t>
            </a:r>
            <a:r>
              <a:rPr lang="zh-CN" altLang="en-US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派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发给该地点下的技术支持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Jason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Adam</a:t>
            </a:r>
            <a:r>
              <a:rPr lang="zh-CN" altLang="en-US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      </a:t>
            </a:r>
            <a:r>
              <a:rPr lang="en-US" altLang="zh-CN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en-US" altLang="zh-CN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Scott</a:t>
            </a:r>
            <a:r>
              <a:rPr lang="zh-CN" altLang="en-US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负责集团所有地点的系统升级事宜。</a:t>
            </a:r>
            <a:endParaRPr lang="en-US" altLang="zh-CN" sz="9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1746720" y="669960"/>
            <a:ext cx="4321080" cy="43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240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规</a:t>
            </a:r>
            <a:r>
              <a:rPr lang="zh-CN" altLang="en-US" sz="2400" strike="noStrike" spc="-1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范化工</a:t>
            </a:r>
            <a:r>
              <a:rPr lang="zh-CN" altLang="en-US" sz="24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单处理流程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1216440" y="954720"/>
            <a:ext cx="152280" cy="1522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"/>
          <p:cNvSpPr/>
          <p:nvPr/>
        </p:nvSpPr>
        <p:spPr>
          <a:xfrm>
            <a:off x="1432440" y="748800"/>
            <a:ext cx="142200" cy="14220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5"/>
          <p:cNvSpPr/>
          <p:nvPr/>
        </p:nvSpPr>
        <p:spPr>
          <a:xfrm>
            <a:off x="1272960" y="804240"/>
            <a:ext cx="246600" cy="24660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6"/>
          <p:cNvSpPr/>
          <p:nvPr/>
        </p:nvSpPr>
        <p:spPr>
          <a:xfrm>
            <a:off x="1397520" y="848880"/>
            <a:ext cx="39240" cy="392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1" name="Picture 54"/>
          <p:cNvPicPr/>
          <p:nvPr/>
        </p:nvPicPr>
        <p:blipFill>
          <a:blip r:embed="rId2"/>
          <a:stretch/>
        </p:blipFill>
        <p:spPr>
          <a:xfrm>
            <a:off x="7013160" y="1249200"/>
            <a:ext cx="555120" cy="555120"/>
          </a:xfrm>
          <a:prstGeom prst="rect">
            <a:avLst/>
          </a:prstGeom>
          <a:ln>
            <a:noFill/>
          </a:ln>
        </p:spPr>
      </p:pic>
      <p:pic>
        <p:nvPicPr>
          <p:cNvPr id="362" name="Picture 94"/>
          <p:cNvPicPr/>
          <p:nvPr/>
        </p:nvPicPr>
        <p:blipFill>
          <a:blip r:embed="rId3"/>
          <a:stretch/>
        </p:blipFill>
        <p:spPr>
          <a:xfrm>
            <a:off x="355680" y="1393380"/>
            <a:ext cx="889920" cy="943560"/>
          </a:xfrm>
          <a:prstGeom prst="rect">
            <a:avLst/>
          </a:prstGeom>
          <a:ln>
            <a:noFill/>
          </a:ln>
        </p:spPr>
      </p:pic>
      <p:pic>
        <p:nvPicPr>
          <p:cNvPr id="363" name="Picture 53"/>
          <p:cNvPicPr/>
          <p:nvPr/>
        </p:nvPicPr>
        <p:blipFill>
          <a:blip r:embed="rId4"/>
          <a:stretch/>
        </p:blipFill>
        <p:spPr>
          <a:xfrm>
            <a:off x="7636320" y="1249200"/>
            <a:ext cx="555120" cy="555120"/>
          </a:xfrm>
          <a:prstGeom prst="rect">
            <a:avLst/>
          </a:prstGeom>
          <a:ln>
            <a:noFill/>
          </a:ln>
        </p:spPr>
      </p:pic>
      <p:pic>
        <p:nvPicPr>
          <p:cNvPr id="364" name="Picture 51"/>
          <p:cNvPicPr/>
          <p:nvPr/>
        </p:nvPicPr>
        <p:blipFill>
          <a:blip r:embed="rId5"/>
          <a:stretch/>
        </p:blipFill>
        <p:spPr>
          <a:xfrm>
            <a:off x="8256600" y="1220400"/>
            <a:ext cx="564840" cy="583560"/>
          </a:xfrm>
          <a:prstGeom prst="rect">
            <a:avLst/>
          </a:prstGeom>
          <a:ln>
            <a:noFill/>
          </a:ln>
        </p:spPr>
      </p:pic>
      <p:sp>
        <p:nvSpPr>
          <p:cNvPr id="365" name="CustomShape 7"/>
          <p:cNvSpPr/>
          <p:nvPr/>
        </p:nvSpPr>
        <p:spPr>
          <a:xfrm flipH="1">
            <a:off x="3538080" y="1795320"/>
            <a:ext cx="699840" cy="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2">
                <a:lumMod val="20000"/>
                <a:lumOff val="8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" name="CustomShape 8"/>
          <p:cNvSpPr/>
          <p:nvPr/>
        </p:nvSpPr>
        <p:spPr>
          <a:xfrm>
            <a:off x="4240800" y="1359000"/>
            <a:ext cx="2735640" cy="870480"/>
          </a:xfrm>
          <a:prstGeom prst="rect">
            <a:avLst/>
          </a:prstGeom>
          <a:solidFill>
            <a:srgbClr val="529DAB">
              <a:alpha val="4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技术支持添加了相关的解决方案到知识库以便大家参考，使用规范的方法解决问题</a:t>
            </a:r>
            <a:endParaRPr lang="en-US" sz="9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8" name="CustomShape 10"/>
          <p:cNvSpPr/>
          <p:nvPr/>
        </p:nvSpPr>
        <p:spPr>
          <a:xfrm>
            <a:off x="4240800" y="3649320"/>
            <a:ext cx="2735640" cy="1013040"/>
          </a:xfrm>
          <a:prstGeom prst="rect">
            <a:avLst/>
          </a:prstGeom>
          <a:solidFill>
            <a:srgbClr val="529DAB">
              <a:alpha val="4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Scott</a:t>
            </a:r>
            <a:r>
              <a:rPr lang="zh-CN" altLang="en-US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创建了相关的表单和事件模板，并将它们添加到服务目录当中。做好准备以应对可能会由升级而引发的各种事件。</a:t>
            </a:r>
            <a:endParaRPr lang="en-US" altLang="zh-CN" sz="900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" name="CustomShape 11"/>
          <p:cNvSpPr/>
          <p:nvPr/>
        </p:nvSpPr>
        <p:spPr>
          <a:xfrm>
            <a:off x="802080" y="3713400"/>
            <a:ext cx="2735640" cy="94896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为预期的事件设置自动化的工作流并将工单分配到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</a:t>
            </a:r>
            <a:endParaRPr lang="en-US" altLang="zh-CN" sz="9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7" name="CustomShape 9"/>
          <p:cNvSpPr/>
          <p:nvPr/>
        </p:nvSpPr>
        <p:spPr>
          <a:xfrm>
            <a:off x="6069600" y="2482920"/>
            <a:ext cx="2735640" cy="89928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Catrin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 Desk Plus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中发布了一个集团范围内可见的公告，通知所有人系统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Win10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系统</a:t>
            </a:r>
            <a:r>
              <a:rPr lang="zh-CN" altLang="en-US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将要升级，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让终端用户提前做好准备</a:t>
            </a:r>
            <a:endParaRPr lang="en-US" altLang="zh-CN" sz="9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0" name="CustomShape 12"/>
          <p:cNvSpPr/>
          <p:nvPr/>
        </p:nvSpPr>
        <p:spPr>
          <a:xfrm flipH="1">
            <a:off x="6966720" y="1789920"/>
            <a:ext cx="1853280" cy="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2">
                <a:lumMod val="20000"/>
                <a:lumOff val="8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" name="CustomShape 13"/>
          <p:cNvSpPr/>
          <p:nvPr/>
        </p:nvSpPr>
        <p:spPr>
          <a:xfrm flipV="1">
            <a:off x="7912440" y="1803600"/>
            <a:ext cx="360" cy="6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2">
                <a:lumMod val="20000"/>
                <a:lumOff val="8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3" name="CustomShape 15"/>
          <p:cNvSpPr/>
          <p:nvPr/>
        </p:nvSpPr>
        <p:spPr>
          <a:xfrm flipH="1">
            <a:off x="6976080" y="4106520"/>
            <a:ext cx="932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2">
                <a:lumMod val="20000"/>
                <a:lumOff val="8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4" name="CustomShape 16"/>
          <p:cNvSpPr/>
          <p:nvPr/>
        </p:nvSpPr>
        <p:spPr>
          <a:xfrm flipH="1">
            <a:off x="3538080" y="4106520"/>
            <a:ext cx="699840" cy="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2">
                <a:lumMod val="20000"/>
                <a:lumOff val="8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75" name="图片 374"/>
          <p:cNvPicPr/>
          <p:nvPr/>
        </p:nvPicPr>
        <p:blipFill>
          <a:blip r:embed="rId6"/>
          <a:stretch/>
        </p:blipFill>
        <p:spPr>
          <a:xfrm>
            <a:off x="8156880" y="4809600"/>
            <a:ext cx="931320" cy="21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746720" y="669960"/>
            <a:ext cx="4321080" cy="43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Zylker</a:t>
            </a:r>
            <a:r>
              <a:rPr lang="zh-CN" altLang="en-US" sz="24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的工作状态</a:t>
            </a:r>
            <a:r>
              <a:rPr lang="en-US" sz="24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1207440" y="973440"/>
            <a:ext cx="152280" cy="1522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3"/>
          <p:cNvSpPr/>
          <p:nvPr/>
        </p:nvSpPr>
        <p:spPr>
          <a:xfrm>
            <a:off x="1423080" y="767520"/>
            <a:ext cx="142200" cy="14220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4"/>
          <p:cNvSpPr/>
          <p:nvPr/>
        </p:nvSpPr>
        <p:spPr>
          <a:xfrm>
            <a:off x="1263600" y="822960"/>
            <a:ext cx="246600" cy="24660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5"/>
          <p:cNvSpPr/>
          <p:nvPr/>
        </p:nvSpPr>
        <p:spPr>
          <a:xfrm>
            <a:off x="1388160" y="867600"/>
            <a:ext cx="39240" cy="392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46"/>
          <p:cNvPicPr/>
          <p:nvPr/>
        </p:nvPicPr>
        <p:blipFill>
          <a:blip r:embed="rId2"/>
          <a:stretch/>
        </p:blipFill>
        <p:spPr>
          <a:xfrm>
            <a:off x="3358800" y="3747240"/>
            <a:ext cx="538200" cy="538200"/>
          </a:xfrm>
          <a:prstGeom prst="rect">
            <a:avLst/>
          </a:prstGeom>
          <a:ln>
            <a:noFill/>
          </a:ln>
        </p:spPr>
      </p:pic>
      <p:pic>
        <p:nvPicPr>
          <p:cNvPr id="382" name="Picture 72"/>
          <p:cNvPicPr/>
          <p:nvPr/>
        </p:nvPicPr>
        <p:blipFill>
          <a:blip r:embed="rId3"/>
          <a:stretch/>
        </p:blipFill>
        <p:spPr>
          <a:xfrm>
            <a:off x="4295520" y="1440000"/>
            <a:ext cx="538200" cy="538200"/>
          </a:xfrm>
          <a:prstGeom prst="rect">
            <a:avLst/>
          </a:prstGeom>
          <a:ln>
            <a:noFill/>
          </a:ln>
        </p:spPr>
      </p:pic>
      <p:pic>
        <p:nvPicPr>
          <p:cNvPr id="383" name="Picture 73"/>
          <p:cNvPicPr/>
          <p:nvPr/>
        </p:nvPicPr>
        <p:blipFill>
          <a:blip r:embed="rId4"/>
          <a:stretch/>
        </p:blipFill>
        <p:spPr>
          <a:xfrm>
            <a:off x="4962600" y="3747240"/>
            <a:ext cx="538200" cy="538200"/>
          </a:xfrm>
          <a:prstGeom prst="rect">
            <a:avLst/>
          </a:prstGeom>
          <a:ln>
            <a:noFill/>
          </a:ln>
        </p:spPr>
      </p:pic>
      <p:pic>
        <p:nvPicPr>
          <p:cNvPr id="384" name="Picture 74"/>
          <p:cNvPicPr/>
          <p:nvPr/>
        </p:nvPicPr>
        <p:blipFill>
          <a:blip r:embed="rId5"/>
          <a:stretch/>
        </p:blipFill>
        <p:spPr>
          <a:xfrm>
            <a:off x="5747040" y="2519280"/>
            <a:ext cx="538200" cy="538200"/>
          </a:xfrm>
          <a:prstGeom prst="rect">
            <a:avLst/>
          </a:prstGeom>
          <a:ln>
            <a:noFill/>
          </a:ln>
        </p:spPr>
      </p:pic>
      <p:pic>
        <p:nvPicPr>
          <p:cNvPr id="385" name="Picture 75"/>
          <p:cNvPicPr/>
          <p:nvPr/>
        </p:nvPicPr>
        <p:blipFill>
          <a:blip r:embed="rId6"/>
          <a:stretch/>
        </p:blipFill>
        <p:spPr>
          <a:xfrm>
            <a:off x="2891520" y="2403000"/>
            <a:ext cx="538200" cy="538200"/>
          </a:xfrm>
          <a:prstGeom prst="rect">
            <a:avLst/>
          </a:prstGeom>
          <a:ln>
            <a:noFill/>
          </a:ln>
        </p:spPr>
      </p:pic>
      <p:sp>
        <p:nvSpPr>
          <p:cNvPr id="386" name="CustomShape 6"/>
          <p:cNvSpPr/>
          <p:nvPr/>
        </p:nvSpPr>
        <p:spPr>
          <a:xfrm>
            <a:off x="1100160" y="3904560"/>
            <a:ext cx="1562760" cy="763560"/>
          </a:xfrm>
          <a:prstGeom prst="wedgeRectCallout">
            <a:avLst>
              <a:gd name="adj1" fmla="val 93335"/>
              <a:gd name="adj2" fmla="val -2612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呃，我到底应该先处理</a:t>
            </a:r>
            <a:r>
              <a:rPr lang="en-US" altLang="zh-CN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VPN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连接的问题还是洛杉矶地区的工单？？？</a:t>
            </a:r>
            <a:endParaRPr lang="en-US" altLang="zh-CN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7" name="CustomShape 7"/>
          <p:cNvSpPr/>
          <p:nvPr/>
        </p:nvSpPr>
        <p:spPr>
          <a:xfrm>
            <a:off x="4962600" y="1118520"/>
            <a:ext cx="1187640" cy="301320"/>
          </a:xfrm>
          <a:prstGeom prst="wedgeRectCallout">
            <a:avLst>
              <a:gd name="adj1" fmla="val -62678"/>
              <a:gd name="adj2" fmla="val 120449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有谁知道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8" name="CustomShape 8"/>
          <p:cNvSpPr/>
          <p:nvPr/>
        </p:nvSpPr>
        <p:spPr>
          <a:xfrm>
            <a:off x="6069600" y="1493280"/>
            <a:ext cx="1381680" cy="551520"/>
          </a:xfrm>
          <a:prstGeom prst="wedgeRectCallout">
            <a:avLst>
              <a:gd name="adj1" fmla="val -139078"/>
              <a:gd name="adj2" fmla="val -19121"/>
            </a:avLst>
          </a:prstGeom>
          <a:solidFill>
            <a:schemeClr val="accent5">
              <a:lumMod val="40000"/>
              <a:lumOff val="60000"/>
              <a:alpha val="51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谁负责处理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洛杉矶地区的工单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9" name="CustomShape 9"/>
          <p:cNvSpPr/>
          <p:nvPr/>
        </p:nvSpPr>
        <p:spPr>
          <a:xfrm>
            <a:off x="979920" y="1703520"/>
            <a:ext cx="1381680" cy="551520"/>
          </a:xfrm>
          <a:prstGeom prst="wedgeRectCallout">
            <a:avLst>
              <a:gd name="adj1" fmla="val 88755"/>
              <a:gd name="adj2" fmla="val 115244"/>
            </a:avLst>
          </a:prstGeom>
          <a:solidFill>
            <a:srgbClr val="EFD9B0">
              <a:alpha val="50000"/>
            </a:srgb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工作完成的怎么样了？我需要知道详细情况！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0" name="CustomShape 10"/>
          <p:cNvSpPr/>
          <p:nvPr/>
        </p:nvSpPr>
        <p:spPr>
          <a:xfrm>
            <a:off x="5747040" y="4222080"/>
            <a:ext cx="1381680" cy="551520"/>
          </a:xfrm>
          <a:prstGeom prst="wedgeRectCallout">
            <a:avLst>
              <a:gd name="adj1" fmla="val -80323"/>
              <a:gd name="adj2" fmla="val -52166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我搞不清楚各个地点分别提交了多少工单！</a:t>
            </a:r>
            <a:endParaRPr lang="en-U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1" name="CustomShape 11"/>
          <p:cNvSpPr/>
          <p:nvPr/>
        </p:nvSpPr>
        <p:spPr>
          <a:xfrm>
            <a:off x="6907680" y="2410200"/>
            <a:ext cx="1381680" cy="551520"/>
          </a:xfrm>
          <a:prstGeom prst="wedgeRectCallout">
            <a:avLst>
              <a:gd name="adj1" fmla="val -97436"/>
              <a:gd name="adj2" fmla="val 399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我也想知道洛杉矶地区都有啥工单？</a:t>
            </a:r>
            <a:endParaRPr lang="en-US" altLang="zh-CN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2" name="CustomShape 12"/>
          <p:cNvSpPr/>
          <p:nvPr/>
        </p:nvSpPr>
        <p:spPr>
          <a:xfrm>
            <a:off x="4962600" y="1888200"/>
            <a:ext cx="782640" cy="62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3" name="CustomShape 13"/>
          <p:cNvSpPr/>
          <p:nvPr/>
        </p:nvSpPr>
        <p:spPr>
          <a:xfrm flipH="1">
            <a:off x="5353560" y="3149640"/>
            <a:ext cx="567360" cy="5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4" name="CustomShape 14"/>
          <p:cNvSpPr/>
          <p:nvPr/>
        </p:nvSpPr>
        <p:spPr>
          <a:xfrm>
            <a:off x="3161520" y="2976480"/>
            <a:ext cx="268200" cy="79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5" name="CustomShape 15"/>
          <p:cNvSpPr/>
          <p:nvPr/>
        </p:nvSpPr>
        <p:spPr>
          <a:xfrm flipV="1">
            <a:off x="3114360" y="1701360"/>
            <a:ext cx="1103400" cy="63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6" name="CustomShape 16"/>
          <p:cNvSpPr/>
          <p:nvPr/>
        </p:nvSpPr>
        <p:spPr>
          <a:xfrm>
            <a:off x="3923640" y="4060440"/>
            <a:ext cx="995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7" name="CustomShape 17"/>
          <p:cNvSpPr/>
          <p:nvPr/>
        </p:nvSpPr>
        <p:spPr>
          <a:xfrm flipV="1">
            <a:off x="3819240" y="1978560"/>
            <a:ext cx="582120" cy="1765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8" name="CustomShape 18"/>
          <p:cNvSpPr/>
          <p:nvPr/>
        </p:nvSpPr>
        <p:spPr>
          <a:xfrm flipH="1" flipV="1">
            <a:off x="4669200" y="2044440"/>
            <a:ext cx="407520" cy="169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99" name="CustomShape 19"/>
          <p:cNvSpPr/>
          <p:nvPr/>
        </p:nvSpPr>
        <p:spPr>
          <a:xfrm>
            <a:off x="6438960" y="3406320"/>
            <a:ext cx="1381680" cy="551520"/>
          </a:xfrm>
          <a:prstGeom prst="wedgeRectCallout">
            <a:avLst>
              <a:gd name="adj1" fmla="val -62207"/>
              <a:gd name="adj2" fmla="val -157867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实在没时间处理。现在都已经顾不上效率了！</a:t>
            </a:r>
            <a:endParaRPr lang="en-U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" name="CustomShape 20"/>
          <p:cNvSpPr/>
          <p:nvPr/>
        </p:nvSpPr>
        <p:spPr>
          <a:xfrm>
            <a:off x="1207440" y="2774880"/>
            <a:ext cx="1391400" cy="567360"/>
          </a:xfrm>
          <a:prstGeom prst="wedgeRectCallout">
            <a:avLst>
              <a:gd name="adj1" fmla="val 105347"/>
              <a:gd name="adj2" fmla="val 156226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6480">
            <a:solidFill>
              <a:schemeClr val="bg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我刚才处理了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工单，还有啥需要我做的没？</a:t>
            </a:r>
            <a:endParaRPr lang="en-US" altLang="zh-CN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01" name="图片 400"/>
          <p:cNvPicPr/>
          <p:nvPr/>
        </p:nvPicPr>
        <p:blipFill>
          <a:blip r:embed="rId7"/>
          <a:stretch/>
        </p:blipFill>
        <p:spPr>
          <a:xfrm>
            <a:off x="8331120" y="4864680"/>
            <a:ext cx="726840" cy="16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"/>
          <p:cNvPicPr/>
          <p:nvPr/>
        </p:nvPicPr>
        <p:blipFill>
          <a:blip r:embed="rId3"/>
          <a:stretch/>
        </p:blipFill>
        <p:spPr>
          <a:xfrm>
            <a:off x="2422440" y="1478160"/>
            <a:ext cx="4429800" cy="3322080"/>
          </a:xfrm>
          <a:prstGeom prst="rect">
            <a:avLst/>
          </a:prstGeom>
          <a:ln>
            <a:noFill/>
          </a:ln>
        </p:spPr>
      </p:pic>
      <p:sp>
        <p:nvSpPr>
          <p:cNvPr id="403" name="CustomShape 1"/>
          <p:cNvSpPr/>
          <p:nvPr/>
        </p:nvSpPr>
        <p:spPr>
          <a:xfrm>
            <a:off x="1746720" y="698040"/>
            <a:ext cx="4321080" cy="43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r>
              <a:rPr lang="zh-CN" altLang="en-US" sz="24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多米诺效应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1207440" y="973440"/>
            <a:ext cx="152280" cy="1522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3"/>
          <p:cNvSpPr/>
          <p:nvPr/>
        </p:nvSpPr>
        <p:spPr>
          <a:xfrm>
            <a:off x="1423080" y="767520"/>
            <a:ext cx="142200" cy="14220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4"/>
          <p:cNvSpPr/>
          <p:nvPr/>
        </p:nvSpPr>
        <p:spPr>
          <a:xfrm>
            <a:off x="1263600" y="822960"/>
            <a:ext cx="246600" cy="24660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5"/>
          <p:cNvSpPr/>
          <p:nvPr/>
        </p:nvSpPr>
        <p:spPr>
          <a:xfrm>
            <a:off x="1388160" y="867600"/>
            <a:ext cx="39240" cy="392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6"/>
          <p:cNvSpPr/>
          <p:nvPr/>
        </p:nvSpPr>
        <p:spPr>
          <a:xfrm>
            <a:off x="7269840" y="2901240"/>
            <a:ext cx="1784520" cy="6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没有明确、合理的工作流程，导致工单迟迟无法责任到人，或派发到适合的技术人员</a:t>
            </a:r>
            <a:endParaRPr lang="en-US" altLang="zh-CN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7255080" y="2558160"/>
            <a:ext cx="192996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altLang="zh-CN" sz="10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没有建立合理的工作流程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5945400" y="1766520"/>
            <a:ext cx="1583280" cy="8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技术员不清楚自己的职责，由于缺乏责任人导致处</a:t>
            </a:r>
            <a:r>
              <a:rPr lang="zh-CN" altLang="en-US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</a:t>
            </a:r>
            <a:r>
              <a:rPr lang="zh-CN" altLang="en-US" sz="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过程</a:t>
            </a:r>
            <a:r>
              <a:rPr lang="zh-CN" altLang="en-US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混乱，以及</a:t>
            </a:r>
            <a:r>
              <a:rPr lang="en-US" altLang="zh-CN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SLA</a:t>
            </a:r>
            <a:r>
              <a:rPr lang="zh-CN" altLang="en-US" sz="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随意</a:t>
            </a:r>
            <a:r>
              <a:rPr lang="zh-CN" altLang="en-US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违</a:t>
            </a:r>
            <a:r>
              <a:rPr lang="zh-CN" altLang="en-US" sz="9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规</a:t>
            </a:r>
            <a:r>
              <a:rPr lang="en-US" sz="1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5935680" y="1564200"/>
            <a:ext cx="189324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缺乏责任人机制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2" name="CustomShape 10"/>
          <p:cNvSpPr/>
          <p:nvPr/>
        </p:nvSpPr>
        <p:spPr>
          <a:xfrm>
            <a:off x="742940" y="4353205"/>
            <a:ext cx="236916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各地点之间缺乏协同工作机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制，导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致工单管理杂乱无章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3" name="CustomShape 11"/>
          <p:cNvSpPr/>
          <p:nvPr/>
        </p:nvSpPr>
        <p:spPr>
          <a:xfrm>
            <a:off x="749520" y="4124036"/>
            <a:ext cx="178956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各个地点无法协同工作</a:t>
            </a:r>
            <a:endParaRPr lang="en-US" sz="1000" b="1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4" name="CustomShape 12"/>
          <p:cNvSpPr/>
          <p:nvPr/>
        </p:nvSpPr>
        <p:spPr>
          <a:xfrm>
            <a:off x="115200" y="1374840"/>
            <a:ext cx="1950480" cy="31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缺乏服务级别协</a:t>
            </a:r>
            <a:r>
              <a:rPr lang="en-US" sz="15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	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5" name="CustomShape 13"/>
          <p:cNvSpPr/>
          <p:nvPr/>
        </p:nvSpPr>
        <p:spPr>
          <a:xfrm>
            <a:off x="1756800" y="1047360"/>
            <a:ext cx="3319200" cy="2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100" b="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这一系列问题直接拉低了</a:t>
            </a:r>
            <a:r>
              <a:rPr lang="en-US" altLang="zh-CN" sz="1100" b="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Zylker</a:t>
            </a:r>
            <a:r>
              <a:rPr lang="zh-CN" altLang="en-US" sz="1100" b="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的生产力</a:t>
            </a:r>
            <a:endParaRPr lang="en-US" sz="11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6" name="CustomShape 14"/>
          <p:cNvSpPr/>
          <p:nvPr/>
        </p:nvSpPr>
        <p:spPr>
          <a:xfrm>
            <a:off x="104760" y="1632960"/>
            <a:ext cx="165204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没有适用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的服务管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，响应、解决时间无限拉长，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</a:t>
            </a:r>
            <a:r>
              <a:rPr lang="zh-CN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致底下的服务质量和用户体验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7" name="CustomShape 15"/>
          <p:cNvSpPr/>
          <p:nvPr/>
        </p:nvSpPr>
        <p:spPr>
          <a:xfrm>
            <a:off x="5029920" y="1903320"/>
            <a:ext cx="912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8" name="CustomShape 16"/>
          <p:cNvSpPr/>
          <p:nvPr/>
        </p:nvSpPr>
        <p:spPr>
          <a:xfrm>
            <a:off x="7255080" y="3656160"/>
            <a:ext cx="360" cy="42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9" name="Line 17"/>
          <p:cNvSpPr/>
          <p:nvPr/>
        </p:nvSpPr>
        <p:spPr>
          <a:xfrm>
            <a:off x="5933008" y="3656160"/>
            <a:ext cx="1322072" cy="0"/>
          </a:xfrm>
          <a:prstGeom prst="line">
            <a:avLst/>
          </a:prstGeom>
          <a:ln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0" name="Line 18"/>
          <p:cNvSpPr/>
          <p:nvPr/>
        </p:nvSpPr>
        <p:spPr>
          <a:xfrm>
            <a:off x="4790520" y="1478160"/>
            <a:ext cx="360" cy="1079640"/>
          </a:xfrm>
          <a:prstGeom prst="line">
            <a:avLst/>
          </a:prstGeom>
          <a:ln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1" name="CustomShape 19"/>
          <p:cNvSpPr/>
          <p:nvPr/>
        </p:nvSpPr>
        <p:spPr>
          <a:xfrm flipH="1">
            <a:off x="2006280" y="1493280"/>
            <a:ext cx="2788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2" name="Line 20"/>
          <p:cNvSpPr/>
          <p:nvPr/>
        </p:nvSpPr>
        <p:spPr>
          <a:xfrm flipV="1">
            <a:off x="5029560" y="1903320"/>
            <a:ext cx="360" cy="843120"/>
          </a:xfrm>
          <a:prstGeom prst="line">
            <a:avLst/>
          </a:prstGeom>
          <a:ln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3" name="CustomShape 21"/>
          <p:cNvSpPr/>
          <p:nvPr/>
        </p:nvSpPr>
        <p:spPr>
          <a:xfrm>
            <a:off x="5427306" y="3117240"/>
            <a:ext cx="1825974" cy="360"/>
          </a:xfrm>
          <a:custGeom>
            <a:avLst/>
            <a:gdLst>
              <a:gd name="connsiteX0" fmla="*/ 0 w 19956"/>
              <a:gd name="connsiteY0" fmla="*/ 0 h 21600"/>
              <a:gd name="connsiteX1" fmla="*/ 19956 w 19956"/>
              <a:gd name="connsiteY1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56" h="21600">
                <a:moveTo>
                  <a:pt x="0" y="0"/>
                </a:moveTo>
                <a:cubicBezTo>
                  <a:pt x="7200" y="7200"/>
                  <a:pt x="12756" y="14400"/>
                  <a:pt x="19956" y="21600"/>
                </a:cubicBezTo>
              </a:path>
            </a:pathLst>
          </a:custGeom>
          <a:noFill/>
          <a:ln>
            <a:solidFill>
              <a:schemeClr val="tx2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4" name="CustomShape 22"/>
          <p:cNvSpPr/>
          <p:nvPr/>
        </p:nvSpPr>
        <p:spPr>
          <a:xfrm flipH="1">
            <a:off x="1677960" y="3103200"/>
            <a:ext cx="2553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5" name="CustomShape 23"/>
          <p:cNvSpPr/>
          <p:nvPr/>
        </p:nvSpPr>
        <p:spPr>
          <a:xfrm flipH="1" flipV="1">
            <a:off x="2548800" y="4225680"/>
            <a:ext cx="1315080" cy="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6" name="CustomShape 24"/>
          <p:cNvSpPr/>
          <p:nvPr/>
        </p:nvSpPr>
        <p:spPr>
          <a:xfrm>
            <a:off x="6279919" y="4089960"/>
            <a:ext cx="189324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1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没有自动化机制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7" name="CustomShape 25"/>
          <p:cNvSpPr/>
          <p:nvPr/>
        </p:nvSpPr>
        <p:spPr>
          <a:xfrm>
            <a:off x="6717060" y="4290300"/>
            <a:ext cx="2223720" cy="6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缺乏自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动化处理机制，不能依据优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先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级</a:t>
            </a:r>
            <a:r>
              <a:rPr lang="zh-CN" altLang="en-US" sz="1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或其它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策略自动派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发工单到适合技术员，导致工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单不能及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时响应和解决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8" name="CustomShape 26"/>
          <p:cNvSpPr/>
          <p:nvPr/>
        </p:nvSpPr>
        <p:spPr>
          <a:xfrm>
            <a:off x="-185224" y="2825280"/>
            <a:ext cx="189324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10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缺乏有效跟踪机制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9" name="CustomShape 27"/>
          <p:cNvSpPr/>
          <p:nvPr/>
        </p:nvSpPr>
        <p:spPr>
          <a:xfrm>
            <a:off x="144000" y="3030343"/>
            <a:ext cx="1325160" cy="6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适当</a:t>
            </a: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的机制来追踪工单状</a:t>
            </a:r>
            <a:r>
              <a:rPr lang="zh-CN" altLang="en-US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态，导致工单的最终有效解决遭遇瓶颈</a:t>
            </a:r>
            <a:endParaRPr lang="en-US" altLang="zh-CN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0" name="Line 28"/>
          <p:cNvSpPr/>
          <p:nvPr/>
        </p:nvSpPr>
        <p:spPr>
          <a:xfrm flipH="1">
            <a:off x="3859200" y="3411720"/>
            <a:ext cx="14400" cy="830160"/>
          </a:xfrm>
          <a:prstGeom prst="line">
            <a:avLst/>
          </a:prstGeom>
          <a:ln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952820" y="911481"/>
            <a:ext cx="6521115" cy="19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使用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ServiceDesk Plus</a:t>
            </a:r>
            <a:r>
              <a:rPr lang="zh-CN" alt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管理事件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134000" y="2291040"/>
            <a:ext cx="542160" cy="5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3"/>
          <p:cNvSpPr/>
          <p:nvPr/>
        </p:nvSpPr>
        <p:spPr>
          <a:xfrm>
            <a:off x="2021400" y="2851560"/>
            <a:ext cx="24886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400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</a:t>
            </a:r>
            <a:r>
              <a:rPr lang="zh-CN" altLang="en-US" sz="1400" spc="-1" dirty="0" smtClean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</a:t>
            </a:r>
            <a:r>
              <a:rPr lang="zh-CN" altLang="en-US" sz="1400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单有序流转</a:t>
            </a:r>
            <a:endParaRPr lang="en-US" sz="180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34" name="Picture 7"/>
          <p:cNvPicPr/>
          <p:nvPr/>
        </p:nvPicPr>
        <p:blipFill>
          <a:blip r:embed="rId2"/>
          <a:srcRect b="13977"/>
          <a:stretch/>
        </p:blipFill>
        <p:spPr>
          <a:xfrm>
            <a:off x="1201680" y="2202480"/>
            <a:ext cx="819720" cy="704880"/>
          </a:xfrm>
          <a:prstGeom prst="rect">
            <a:avLst/>
          </a:prstGeom>
          <a:ln>
            <a:noFill/>
          </a:ln>
        </p:spPr>
      </p:pic>
      <p:sp>
        <p:nvSpPr>
          <p:cNvPr id="435" name="CustomShape 4"/>
          <p:cNvSpPr/>
          <p:nvPr/>
        </p:nvSpPr>
        <p:spPr>
          <a:xfrm>
            <a:off x="3638160" y="3689280"/>
            <a:ext cx="18288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"/>
          <p:cNvSpPr/>
          <p:nvPr/>
        </p:nvSpPr>
        <p:spPr>
          <a:xfrm>
            <a:off x="4292280" y="4446720"/>
            <a:ext cx="298440" cy="302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37" name="图片 436"/>
          <p:cNvPicPr/>
          <p:nvPr/>
        </p:nvPicPr>
        <p:blipFill>
          <a:blip r:embed="rId3"/>
          <a:stretch/>
        </p:blipFill>
        <p:spPr>
          <a:xfrm>
            <a:off x="7883640" y="4777920"/>
            <a:ext cx="103608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51285</TotalTime>
  <Words>1931</Words>
  <Application>Microsoft Office PowerPoint</Application>
  <PresentationFormat>全屏显示(16:9)</PresentationFormat>
  <Paragraphs>181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AppleGothic</vt:lpstr>
      <vt:lpstr>DejaVu Sans</vt:lpstr>
      <vt:lpstr>Quattrocento Sans</vt:lpstr>
      <vt:lpstr>等线</vt:lpstr>
      <vt:lpstr>宋体</vt:lpstr>
      <vt:lpstr>微软雅黑</vt:lpstr>
      <vt:lpstr>微软雅黑 Light</vt:lpstr>
      <vt:lpstr>Arial</vt:lpstr>
      <vt:lpstr>Arial Black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Underpinning of a successful IT help desk  Service catalog in ServiceDesk Plus</dc:title>
  <dc:subject/>
  <dc:creator>elaine</dc:creator>
  <dc:description/>
  <cp:lastModifiedBy>Windows 用户</cp:lastModifiedBy>
  <cp:revision>1223</cp:revision>
  <dcterms:modified xsi:type="dcterms:W3CDTF">2018-10-17T05:47:27Z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